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27.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0" r:id="rId3"/>
    <p:sldId id="283" r:id="rId4"/>
    <p:sldId id="321" r:id="rId5"/>
    <p:sldId id="324" r:id="rId6"/>
    <p:sldId id="274" r:id="rId7"/>
    <p:sldId id="309" r:id="rId8"/>
    <p:sldId id="257" r:id="rId9"/>
    <p:sldId id="319" r:id="rId10"/>
    <p:sldId id="282" r:id="rId11"/>
    <p:sldId id="284" r:id="rId12"/>
    <p:sldId id="285" r:id="rId13"/>
    <p:sldId id="325" r:id="rId14"/>
    <p:sldId id="286" r:id="rId15"/>
    <p:sldId id="326" r:id="rId16"/>
    <p:sldId id="327" r:id="rId17"/>
    <p:sldId id="329" r:id="rId18"/>
    <p:sldId id="330" r:id="rId19"/>
    <p:sldId id="328" r:id="rId20"/>
    <p:sldId id="331" r:id="rId21"/>
    <p:sldId id="312" r:id="rId22"/>
    <p:sldId id="313" r:id="rId23"/>
    <p:sldId id="314" r:id="rId24"/>
    <p:sldId id="318" r:id="rId25"/>
    <p:sldId id="315" r:id="rId26"/>
    <p:sldId id="316" r:id="rId27"/>
    <p:sldId id="317" r:id="rId28"/>
    <p:sldId id="287" r:id="rId29"/>
    <p:sldId id="322" r:id="rId30"/>
    <p:sldId id="323" r:id="rId31"/>
    <p:sldId id="33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0" autoAdjust="0"/>
    <p:restoredTop sz="94660"/>
  </p:normalViewPr>
  <p:slideViewPr>
    <p:cSldViewPr snapToGrid="0">
      <p:cViewPr varScale="1">
        <p:scale>
          <a:sx n="77" d="100"/>
          <a:sy n="77" d="100"/>
        </p:scale>
        <p:origin x="2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3.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1A664485-EB7E-4CFE-AC50-CC67F631EEBF}" type="datetimeFigureOut">
              <a:rPr lang="en-AU" smtClean="0"/>
              <a:t>12/04/2021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4171063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A664485-EB7E-4CFE-AC50-CC67F631EEBF}" type="datetimeFigureOut">
              <a:rPr lang="en-AU" smtClean="0"/>
              <a:t>12/04/2021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538146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A664485-EB7E-4CFE-AC50-CC67F631EEBF}" type="datetimeFigureOut">
              <a:rPr lang="en-AU" smtClean="0"/>
              <a:t>12/04/2021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292468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A664485-EB7E-4CFE-AC50-CC67F631EEBF}" type="datetimeFigureOut">
              <a:rPr lang="en-AU" smtClean="0"/>
              <a:t>12/04/2021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979182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664485-EB7E-4CFE-AC50-CC67F631EEBF}" type="datetimeFigureOut">
              <a:rPr lang="en-AU" smtClean="0"/>
              <a:t>12/04/2021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2133934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1A664485-EB7E-4CFE-AC50-CC67F631EEBF}" type="datetimeFigureOut">
              <a:rPr lang="en-AU" smtClean="0"/>
              <a:t>12/04/2021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2666061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1A664485-EB7E-4CFE-AC50-CC67F631EEBF}" type="datetimeFigureOut">
              <a:rPr lang="en-AU" smtClean="0"/>
              <a:t>12/04/2021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4192613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1A664485-EB7E-4CFE-AC50-CC67F631EEBF}" type="datetimeFigureOut">
              <a:rPr lang="en-AU" smtClean="0"/>
              <a:t>12/04/2021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938597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664485-EB7E-4CFE-AC50-CC67F631EEBF}" type="datetimeFigureOut">
              <a:rPr lang="en-AU" smtClean="0"/>
              <a:t>12/04/2021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2806335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A664485-EB7E-4CFE-AC50-CC67F631EEBF}" type="datetimeFigureOut">
              <a:rPr lang="en-AU" smtClean="0"/>
              <a:t>12/04/2021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355809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A664485-EB7E-4CFE-AC50-CC67F631EEBF}" type="datetimeFigureOut">
              <a:rPr lang="en-AU" smtClean="0"/>
              <a:t>12/04/2021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B6AB334-B4B6-4258-9D9C-BF46113C5074}" type="slidenum">
              <a:rPr lang="en-AU" smtClean="0"/>
              <a:t>‹#›</a:t>
            </a:fld>
            <a:endParaRPr lang="en-AU"/>
          </a:p>
        </p:txBody>
      </p:sp>
    </p:spTree>
    <p:extLst>
      <p:ext uri="{BB962C8B-B14F-4D97-AF65-F5344CB8AC3E}">
        <p14:creationId xmlns:p14="http://schemas.microsoft.com/office/powerpoint/2010/main" val="1282993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664485-EB7E-4CFE-AC50-CC67F631EEBF}" type="datetimeFigureOut">
              <a:rPr lang="en-AU" smtClean="0"/>
              <a:t>12/04/2021</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6AB334-B4B6-4258-9D9C-BF46113C5074}" type="slidenum">
              <a:rPr lang="en-AU" smtClean="0"/>
              <a:t>‹#›</a:t>
            </a:fld>
            <a:endParaRPr lang="en-AU"/>
          </a:p>
        </p:txBody>
      </p:sp>
    </p:spTree>
    <p:extLst>
      <p:ext uri="{BB962C8B-B14F-4D97-AF65-F5344CB8AC3E}">
        <p14:creationId xmlns:p14="http://schemas.microsoft.com/office/powerpoint/2010/main" val="2508320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brown.edu/academics/science-and-technology-studies/framework-making-ethical-decisions#:~:text=Three%20Frameworks,Framework%3B%20and%20the%20Virtue%20Framewor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delta-net.com/compliance/ethics/faqs/what-is-the-difference-between-unethical-and-illegal-business-practic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205201"/>
          </a:xfrm>
        </p:spPr>
        <p:txBody>
          <a:bodyPr>
            <a:normAutofit/>
          </a:bodyPr>
          <a:lstStyle/>
          <a:p>
            <a:r>
              <a:rPr lang="en-AU" sz="8000" dirty="0"/>
              <a:t>ETHICS</a:t>
            </a:r>
          </a:p>
        </p:txBody>
      </p:sp>
      <p:sp>
        <p:nvSpPr>
          <p:cNvPr id="3" name="Subtitle 2"/>
          <p:cNvSpPr>
            <a:spLocks noGrp="1"/>
          </p:cNvSpPr>
          <p:nvPr>
            <p:ph type="subTitle" idx="1"/>
          </p:nvPr>
        </p:nvSpPr>
        <p:spPr>
          <a:xfrm>
            <a:off x="1690254" y="3138900"/>
            <a:ext cx="9144000" cy="1655762"/>
          </a:xfrm>
        </p:spPr>
        <p:txBody>
          <a:bodyPr>
            <a:normAutofit fontScale="55000" lnSpcReduction="20000"/>
          </a:bodyPr>
          <a:lstStyle/>
          <a:p>
            <a:r>
              <a:rPr lang="en-US" sz="5800" dirty="0"/>
              <a:t>A Framework for Making Ethical Decisions</a:t>
            </a:r>
          </a:p>
          <a:p>
            <a:endParaRPr lang="en-US" sz="3500" dirty="0"/>
          </a:p>
          <a:p>
            <a:endParaRPr lang="en-US" sz="3500" dirty="0"/>
          </a:p>
          <a:p>
            <a:r>
              <a:rPr lang="en-AU" sz="2900" dirty="0">
                <a:hlinkClick r:id="rId2"/>
              </a:rPr>
              <a:t>https://www.brown.edu/academics/science-and-technology-studies/framework-making-ethical-decisions#:~:text=Three%20Frameworks,Framework%3B%20and%20the%20Virtue%20Framework</a:t>
            </a:r>
            <a:r>
              <a:rPr lang="en-AU" sz="2900" dirty="0"/>
              <a:t>.</a:t>
            </a:r>
          </a:p>
          <a:p>
            <a:endParaRPr lang="en-AU" dirty="0"/>
          </a:p>
        </p:txBody>
      </p:sp>
    </p:spTree>
    <p:extLst>
      <p:ext uri="{BB962C8B-B14F-4D97-AF65-F5344CB8AC3E}">
        <p14:creationId xmlns:p14="http://schemas.microsoft.com/office/powerpoint/2010/main" val="2734962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28058661"/>
              </p:ext>
            </p:extLst>
          </p:nvPr>
        </p:nvGraphicFramePr>
        <p:xfrm>
          <a:off x="1105470" y="559559"/>
          <a:ext cx="9799091" cy="5729626"/>
        </p:xfrm>
        <a:graphic>
          <a:graphicData uri="http://schemas.openxmlformats.org/drawingml/2006/table">
            <a:tbl>
              <a:tblPr firstRow="1" firstCol="1" bandRow="1"/>
              <a:tblGrid>
                <a:gridCol w="3265665">
                  <a:extLst>
                    <a:ext uri="{9D8B030D-6E8A-4147-A177-3AD203B41FA5}">
                      <a16:colId xmlns:a16="http://schemas.microsoft.com/office/drawing/2014/main" val="2666426733"/>
                    </a:ext>
                  </a:extLst>
                </a:gridCol>
                <a:gridCol w="3266713">
                  <a:extLst>
                    <a:ext uri="{9D8B030D-6E8A-4147-A177-3AD203B41FA5}">
                      <a16:colId xmlns:a16="http://schemas.microsoft.com/office/drawing/2014/main" val="3207706590"/>
                    </a:ext>
                  </a:extLst>
                </a:gridCol>
                <a:gridCol w="3266713">
                  <a:extLst>
                    <a:ext uri="{9D8B030D-6E8A-4147-A177-3AD203B41FA5}">
                      <a16:colId xmlns:a16="http://schemas.microsoft.com/office/drawing/2014/main" val="368167862"/>
                    </a:ext>
                  </a:extLst>
                </a:gridCol>
              </a:tblGrid>
              <a:tr h="347564">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LAW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ETHICS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MORALS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3710128"/>
                  </a:ext>
                </a:extLst>
              </a:tr>
              <a:tr h="1042688">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Creates and enforces rules about how individuals relate to each other and to the State.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Unwritten principles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Create rules for the molding of character within individuals.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4151522"/>
                  </a:ext>
                </a:extLst>
              </a:tr>
              <a:tr h="347564">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Interpreted by the courts.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Interpreted by each individual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Interpreted by Society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0194281"/>
                  </a:ext>
                </a:extLst>
              </a:tr>
              <a:tr h="1042688">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Concerned with conduct of individuals as measured against a standard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Presented by philosophers, religious and professional groups.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Concerned with motive and being good within themselves.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696516"/>
                  </a:ext>
                </a:extLst>
              </a:tr>
              <a:tr h="695126">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Apply to everyone and aims to help society function smoothly.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Personal choice. Priority determined by each individual.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Matter of individual conscience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2673897"/>
                  </a:ext>
                </a:extLst>
              </a:tr>
              <a:tr h="1042688">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Has relative value and varies with time and between societies.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Has personal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Morals are considered to have universal value and apply to everyone.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4578374"/>
                  </a:ext>
                </a:extLst>
              </a:tr>
              <a:tr h="695126">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Enforced by military, police and courts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Personal control over sense of what is right and wrong.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Limited enforcement, peer group and cultural pressures.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2186470"/>
                  </a:ext>
                </a:extLst>
              </a:tr>
            </a:tbl>
          </a:graphicData>
        </a:graphic>
      </p:graphicFrame>
    </p:spTree>
    <p:extLst>
      <p:ext uri="{BB962C8B-B14F-4D97-AF65-F5344CB8AC3E}">
        <p14:creationId xmlns:p14="http://schemas.microsoft.com/office/powerpoint/2010/main" val="350575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210BEB-3539-4FA4-88D5-AE87A41E0B88}"/>
              </a:ext>
            </a:extLst>
          </p:cNvPr>
          <p:cNvSpPr/>
          <p:nvPr/>
        </p:nvSpPr>
        <p:spPr>
          <a:xfrm>
            <a:off x="4750301" y="920222"/>
            <a:ext cx="7441699" cy="5693866"/>
          </a:xfrm>
          <a:prstGeom prst="rect">
            <a:avLst/>
          </a:prstGeom>
        </p:spPr>
        <p:txBody>
          <a:bodyPr wrap="square">
            <a:spAutoFit/>
          </a:bodyPr>
          <a:lstStyle/>
          <a:p>
            <a:pPr marL="342900" indent="-342900">
              <a:buFont typeface="Arial" panose="020B0604020202020204" pitchFamily="34" charset="0"/>
              <a:buChar char="•"/>
            </a:pPr>
            <a:r>
              <a:rPr lang="en-US" sz="2800" dirty="0" smtClean="0"/>
              <a:t>'Unethical</a:t>
            </a:r>
            <a:r>
              <a:rPr lang="en-US" sz="2800" dirty="0"/>
              <a:t>' </a:t>
            </a:r>
            <a:r>
              <a:rPr lang="en-US" sz="2800" dirty="0" smtClean="0"/>
              <a:t>is </a:t>
            </a:r>
            <a:r>
              <a:rPr lang="en-US" sz="2800" dirty="0"/>
              <a:t>morally wrong, whilst </a:t>
            </a:r>
            <a:r>
              <a:rPr lang="en-US" sz="2800" dirty="0" smtClean="0"/>
              <a:t>being </a:t>
            </a:r>
            <a:r>
              <a:rPr lang="en-US" sz="2800" dirty="0"/>
              <a:t>'illegal' means it is against the law.</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an illegal act, the decision-making factor is the law. </a:t>
            </a:r>
            <a:endParaRPr lang="en-US" sz="2800" dirty="0" smtClean="0"/>
          </a:p>
          <a:p>
            <a:pPr marL="342900" indent="-342900">
              <a:buFont typeface="Arial" panose="020B0604020202020204" pitchFamily="34" charset="0"/>
              <a:buChar char="•"/>
            </a:pPr>
            <a:r>
              <a:rPr lang="en-US" sz="2800" dirty="0" smtClean="0"/>
              <a:t>For</a:t>
            </a:r>
            <a:r>
              <a:rPr lang="en-US" sz="2800" dirty="0" smtClean="0"/>
              <a:t> </a:t>
            </a:r>
            <a:r>
              <a:rPr lang="en-US" sz="2800" dirty="0"/>
              <a:t>an unethical act, the deciding agent is </a:t>
            </a:r>
            <a:r>
              <a:rPr lang="en-US" sz="2800" dirty="0" smtClean="0"/>
              <a:t>personal conscience</a:t>
            </a:r>
            <a:r>
              <a:rPr lang="en-US" sz="2800" dirty="0"/>
              <a:t>. </a:t>
            </a:r>
            <a:endParaRPr lang="en-US" sz="2800" dirty="0" smtClean="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An </a:t>
            </a:r>
            <a:r>
              <a:rPr lang="en-US" sz="2800" dirty="0"/>
              <a:t>unethical deed may be </a:t>
            </a:r>
            <a:r>
              <a:rPr lang="en-US" sz="2800" dirty="0" smtClean="0"/>
              <a:t>immoral </a:t>
            </a:r>
            <a:r>
              <a:rPr lang="en-US" sz="2800" dirty="0"/>
              <a:t>but not against the law. </a:t>
            </a:r>
            <a:endParaRPr lang="en-US" sz="2800" dirty="0" smtClean="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An </a:t>
            </a:r>
            <a:r>
              <a:rPr lang="en-US" sz="2800" dirty="0"/>
              <a:t>illegal deed is always unethical while an unethical </a:t>
            </a:r>
            <a:r>
              <a:rPr lang="en-US" sz="2800" dirty="0" smtClean="0"/>
              <a:t>deed </a:t>
            </a:r>
            <a:r>
              <a:rPr lang="en-US" sz="2800" dirty="0"/>
              <a:t>may or may not be illegal.</a:t>
            </a:r>
            <a:endParaRPr lang="en-AU" sz="2800" dirty="0"/>
          </a:p>
        </p:txBody>
      </p:sp>
      <p:pic>
        <p:nvPicPr>
          <p:cNvPr id="3" name="Picture 2">
            <a:extLst>
              <a:ext uri="{FF2B5EF4-FFF2-40B4-BE49-F238E27FC236}">
                <a16:creationId xmlns:a16="http://schemas.microsoft.com/office/drawing/2014/main" id="{E5856E84-A907-4A3F-B703-D1981071504F}"/>
              </a:ext>
            </a:extLst>
          </p:cNvPr>
          <p:cNvPicPr>
            <a:picLocks noChangeAspect="1"/>
          </p:cNvPicPr>
          <p:nvPr/>
        </p:nvPicPr>
        <p:blipFill>
          <a:blip r:embed="rId2"/>
          <a:stretch>
            <a:fillRect/>
          </a:stretch>
        </p:blipFill>
        <p:spPr>
          <a:xfrm>
            <a:off x="395894" y="1910046"/>
            <a:ext cx="4198743" cy="4198743"/>
          </a:xfrm>
          <a:prstGeom prst="rect">
            <a:avLst/>
          </a:prstGeom>
        </p:spPr>
      </p:pic>
      <p:sp>
        <p:nvSpPr>
          <p:cNvPr id="4" name="Rectangle 3">
            <a:extLst>
              <a:ext uri="{FF2B5EF4-FFF2-40B4-BE49-F238E27FC236}">
                <a16:creationId xmlns:a16="http://schemas.microsoft.com/office/drawing/2014/main" id="{E8DE842C-7A24-436A-A6BB-7D4B627D2562}"/>
              </a:ext>
            </a:extLst>
          </p:cNvPr>
          <p:cNvSpPr/>
          <p:nvPr/>
        </p:nvSpPr>
        <p:spPr>
          <a:xfrm>
            <a:off x="395894" y="196891"/>
            <a:ext cx="11619675" cy="1077218"/>
          </a:xfrm>
          <a:prstGeom prst="rect">
            <a:avLst/>
          </a:prstGeom>
        </p:spPr>
        <p:txBody>
          <a:bodyPr wrap="square">
            <a:spAutoFit/>
          </a:bodyPr>
          <a:lstStyle/>
          <a:p>
            <a:r>
              <a:rPr lang="en-US" sz="3200" b="1" dirty="0"/>
              <a:t>What is the Difference Between Unethical and Illegal Business Practices?</a:t>
            </a:r>
            <a:endParaRPr lang="en-AU" sz="3200" b="1" dirty="0"/>
          </a:p>
        </p:txBody>
      </p:sp>
    </p:spTree>
    <p:extLst>
      <p:ext uri="{BB962C8B-B14F-4D97-AF65-F5344CB8AC3E}">
        <p14:creationId xmlns:p14="http://schemas.microsoft.com/office/powerpoint/2010/main" val="372950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5E467F-0141-427E-A32C-E1B5775EB232}"/>
              </a:ext>
            </a:extLst>
          </p:cNvPr>
          <p:cNvSpPr/>
          <p:nvPr/>
        </p:nvSpPr>
        <p:spPr>
          <a:xfrm>
            <a:off x="763099" y="283276"/>
            <a:ext cx="10993348" cy="5878532"/>
          </a:xfrm>
          <a:prstGeom prst="rect">
            <a:avLst/>
          </a:prstGeom>
        </p:spPr>
        <p:txBody>
          <a:bodyPr wrap="square">
            <a:spAutoFit/>
          </a:bodyPr>
          <a:lstStyle/>
          <a:p>
            <a:r>
              <a:rPr lang="en-US" sz="3200" b="1" dirty="0"/>
              <a:t>Understanding unethical business </a:t>
            </a:r>
            <a:r>
              <a:rPr lang="en-US" sz="3200" b="1" dirty="0" smtClean="0"/>
              <a:t>practices</a:t>
            </a:r>
          </a:p>
          <a:p>
            <a:endParaRPr lang="en-US" sz="3200" b="1" dirty="0"/>
          </a:p>
          <a:p>
            <a:r>
              <a:rPr lang="en-US" sz="2800" dirty="0"/>
              <a:t>Unethical </a:t>
            </a:r>
            <a:r>
              <a:rPr lang="en-US" sz="2800" dirty="0" smtClean="0"/>
              <a:t>behaviour is </a:t>
            </a:r>
            <a:r>
              <a:rPr lang="en-US" sz="2800" dirty="0"/>
              <a:t>failing to do the right thing. </a:t>
            </a:r>
            <a:endParaRPr lang="en-US" sz="2800" dirty="0" smtClean="0"/>
          </a:p>
          <a:p>
            <a:r>
              <a:rPr lang="en-US" sz="2800" dirty="0" smtClean="0"/>
              <a:t>In </a:t>
            </a:r>
            <a:r>
              <a:rPr lang="en-US" sz="2800" dirty="0"/>
              <a:t>the </a:t>
            </a:r>
            <a:r>
              <a:rPr lang="en-US" sz="2800" dirty="0" smtClean="0"/>
              <a:t>workplace such as :-</a:t>
            </a:r>
          </a:p>
          <a:p>
            <a:pPr marL="457200" indent="-457200">
              <a:spcBef>
                <a:spcPts val="1200"/>
              </a:spcBef>
              <a:buFont typeface="Arial" panose="020B0604020202020204" pitchFamily="34" charset="0"/>
              <a:buChar char="•"/>
            </a:pPr>
            <a:r>
              <a:rPr lang="en-US" sz="2800" b="1" dirty="0" smtClean="0"/>
              <a:t>Any </a:t>
            </a:r>
            <a:r>
              <a:rPr lang="en-US" sz="2800" b="1" dirty="0"/>
              <a:t>deeds that violate the law </a:t>
            </a:r>
            <a:r>
              <a:rPr lang="en-US" sz="2800" b="1" dirty="0" smtClean="0"/>
              <a:t>such as </a:t>
            </a:r>
            <a:r>
              <a:rPr lang="en-US" sz="2800" b="1" dirty="0"/>
              <a:t>theft or violence, </a:t>
            </a:r>
            <a:endParaRPr lang="en-US" sz="2800" b="1" dirty="0" smtClean="0"/>
          </a:p>
          <a:p>
            <a:pPr marL="457200" indent="-457200">
              <a:buFont typeface="Arial" panose="020B0604020202020204" pitchFamily="34" charset="0"/>
              <a:buChar char="•"/>
            </a:pPr>
            <a:r>
              <a:rPr lang="en-US" sz="2800" b="1" dirty="0" smtClean="0"/>
              <a:t>Deliberate </a:t>
            </a:r>
            <a:r>
              <a:rPr lang="en-US" sz="2800" b="1" dirty="0"/>
              <a:t>violations of company </a:t>
            </a:r>
            <a:r>
              <a:rPr lang="en-US" sz="2800" b="1" dirty="0" smtClean="0"/>
              <a:t>policies.</a:t>
            </a:r>
          </a:p>
          <a:p>
            <a:pPr marL="457200" indent="-457200">
              <a:buFont typeface="Arial" panose="020B0604020202020204" pitchFamily="34" charset="0"/>
              <a:buChar char="•"/>
            </a:pPr>
            <a:r>
              <a:rPr lang="en-US" sz="2800" b="1" dirty="0" smtClean="0"/>
              <a:t>Using </a:t>
            </a:r>
            <a:r>
              <a:rPr lang="en-US" sz="2800" b="1" dirty="0"/>
              <a:t>hard-sell sales </a:t>
            </a:r>
            <a:r>
              <a:rPr lang="en-US" sz="2800" b="1" dirty="0" smtClean="0"/>
              <a:t>practices. </a:t>
            </a:r>
          </a:p>
          <a:p>
            <a:endParaRPr lang="en-US" sz="2800" dirty="0" smtClean="0"/>
          </a:p>
          <a:p>
            <a:r>
              <a:rPr lang="en-US" sz="2800" dirty="0" smtClean="0"/>
              <a:t>These final two actions </a:t>
            </a:r>
            <a:r>
              <a:rPr lang="en-US" sz="2800" dirty="0"/>
              <a:t>are legal, but they take advantage of human frailties for </a:t>
            </a:r>
            <a:r>
              <a:rPr lang="en-US" sz="2800" dirty="0" smtClean="0"/>
              <a:t>personal </a:t>
            </a:r>
            <a:r>
              <a:rPr lang="en-US" sz="2800" dirty="0"/>
              <a:t>advantage </a:t>
            </a:r>
            <a:r>
              <a:rPr lang="en-US" sz="2800" dirty="0" smtClean="0"/>
              <a:t>and go against </a:t>
            </a:r>
            <a:r>
              <a:rPr lang="en-US" sz="2800" dirty="0"/>
              <a:t>the ethics of a lot of people. </a:t>
            </a:r>
            <a:endParaRPr lang="en-US" sz="2800" dirty="0" smtClean="0"/>
          </a:p>
          <a:p>
            <a:endParaRPr lang="en-US" sz="2800" dirty="0"/>
          </a:p>
          <a:p>
            <a:r>
              <a:rPr lang="en-US" sz="3200" b="1" dirty="0" smtClean="0"/>
              <a:t>Further Examples </a:t>
            </a:r>
            <a:r>
              <a:rPr lang="en-US" sz="3200" b="1" dirty="0"/>
              <a:t>of unethical behaviour </a:t>
            </a:r>
            <a:r>
              <a:rPr lang="en-US" sz="3200" b="1" dirty="0" smtClean="0"/>
              <a:t>are:-</a:t>
            </a:r>
            <a:endParaRPr lang="en-US" sz="3200" b="1" dirty="0"/>
          </a:p>
          <a:p>
            <a:endParaRPr lang="en-US" dirty="0"/>
          </a:p>
        </p:txBody>
      </p:sp>
    </p:spTree>
    <p:extLst>
      <p:ext uri="{BB962C8B-B14F-4D97-AF65-F5344CB8AC3E}">
        <p14:creationId xmlns:p14="http://schemas.microsoft.com/office/powerpoint/2010/main" val="350473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5E467F-0141-427E-A32C-E1B5775EB232}"/>
              </a:ext>
            </a:extLst>
          </p:cNvPr>
          <p:cNvSpPr/>
          <p:nvPr/>
        </p:nvSpPr>
        <p:spPr>
          <a:xfrm>
            <a:off x="476498" y="174094"/>
            <a:ext cx="10993348" cy="5755422"/>
          </a:xfrm>
          <a:prstGeom prst="rect">
            <a:avLst/>
          </a:prstGeom>
        </p:spPr>
        <p:txBody>
          <a:bodyPr wrap="square">
            <a:spAutoFit/>
          </a:bodyPr>
          <a:lstStyle/>
          <a:p>
            <a:r>
              <a:rPr lang="en-US" sz="3200" b="1" dirty="0" smtClean="0"/>
              <a:t>Deliberate deception </a:t>
            </a:r>
            <a:r>
              <a:rPr lang="en-US" sz="3200" dirty="0" smtClean="0"/>
              <a:t>:-</a:t>
            </a:r>
          </a:p>
          <a:p>
            <a:pPr marL="457200" indent="-457200">
              <a:buFont typeface="Arial" panose="020B0604020202020204" pitchFamily="34" charset="0"/>
              <a:buChar char="•"/>
            </a:pPr>
            <a:r>
              <a:rPr lang="en-US" sz="2800" dirty="0" smtClean="0"/>
              <a:t>Taking </a:t>
            </a:r>
            <a:r>
              <a:rPr lang="en-US" sz="2800" dirty="0"/>
              <a:t>the credit of someone else's work, </a:t>
            </a:r>
            <a:endParaRPr lang="en-US" sz="2800" dirty="0" smtClean="0"/>
          </a:p>
          <a:p>
            <a:pPr marL="457200" indent="-457200">
              <a:buFont typeface="Arial" panose="020B0604020202020204" pitchFamily="34" charset="0"/>
              <a:buChar char="•"/>
            </a:pPr>
            <a:r>
              <a:rPr lang="en-US" sz="2800" dirty="0" smtClean="0"/>
              <a:t>‘Pulling </a:t>
            </a:r>
            <a:r>
              <a:rPr lang="en-US" sz="2800" dirty="0"/>
              <a:t>a sicky', </a:t>
            </a:r>
            <a:endParaRPr lang="en-US" sz="2800" dirty="0" smtClean="0"/>
          </a:p>
          <a:p>
            <a:pPr marL="457200" indent="-457200">
              <a:buFont typeface="Arial" panose="020B0604020202020204" pitchFamily="34" charset="0"/>
              <a:buChar char="•"/>
            </a:pPr>
            <a:r>
              <a:rPr lang="en-US" sz="2800" dirty="0" smtClean="0"/>
              <a:t>Sabotaging </a:t>
            </a:r>
            <a:r>
              <a:rPr lang="en-US" sz="2800" dirty="0"/>
              <a:t>the work of someone </a:t>
            </a:r>
            <a:r>
              <a:rPr lang="en-US" sz="2800" dirty="0" smtClean="0"/>
              <a:t>else</a:t>
            </a:r>
            <a:r>
              <a:rPr lang="en-US" sz="2800" dirty="0"/>
              <a:t>.</a:t>
            </a:r>
            <a:r>
              <a:rPr lang="en-US" sz="2800" dirty="0" smtClean="0"/>
              <a:t> </a:t>
            </a:r>
          </a:p>
          <a:p>
            <a:pPr marL="457200" indent="-457200">
              <a:buFont typeface="Arial" panose="020B0604020202020204" pitchFamily="34" charset="0"/>
              <a:buChar char="•"/>
            </a:pPr>
            <a:r>
              <a:rPr lang="en-US" sz="2800" dirty="0" smtClean="0"/>
              <a:t>Misrepresenting </a:t>
            </a:r>
            <a:r>
              <a:rPr lang="en-US" sz="2800" dirty="0"/>
              <a:t>a product all with the aim of getting a sale. </a:t>
            </a:r>
            <a:endParaRPr lang="en-US" sz="2800" dirty="0" smtClean="0"/>
          </a:p>
          <a:p>
            <a:r>
              <a:rPr lang="en-US" sz="2800" dirty="0" smtClean="0"/>
              <a:t>These </a:t>
            </a:r>
            <a:r>
              <a:rPr lang="en-US" sz="2800" dirty="0"/>
              <a:t>actions are </a:t>
            </a:r>
            <a:r>
              <a:rPr lang="en-US" sz="2800" dirty="0" smtClean="0"/>
              <a:t>unethical as they exploit </a:t>
            </a:r>
            <a:r>
              <a:rPr lang="en-US" sz="2800" dirty="0"/>
              <a:t>the trust of </a:t>
            </a:r>
            <a:r>
              <a:rPr lang="en-US" sz="2800" dirty="0" smtClean="0"/>
              <a:t>others.</a:t>
            </a:r>
          </a:p>
          <a:p>
            <a:pPr>
              <a:spcBef>
                <a:spcPts val="1200"/>
              </a:spcBef>
            </a:pPr>
            <a:r>
              <a:rPr lang="en-US" sz="3200" b="1" dirty="0" smtClean="0"/>
              <a:t>Violation </a:t>
            </a:r>
            <a:r>
              <a:rPr lang="en-US" sz="3200" b="1" dirty="0"/>
              <a:t>of conscience </a:t>
            </a:r>
            <a:r>
              <a:rPr lang="en-US" sz="3200" dirty="0" smtClean="0"/>
              <a:t>:</a:t>
            </a:r>
            <a:r>
              <a:rPr lang="en-US" sz="2800" dirty="0" smtClean="0"/>
              <a:t>– </a:t>
            </a:r>
            <a:r>
              <a:rPr lang="en-US" sz="2800" dirty="0"/>
              <a:t>If </a:t>
            </a:r>
            <a:r>
              <a:rPr lang="en-US" sz="2800" dirty="0" smtClean="0"/>
              <a:t>your boss forces you to </a:t>
            </a:r>
            <a:r>
              <a:rPr lang="en-US" sz="2800" dirty="0"/>
              <a:t>do something you know is wrong, </a:t>
            </a:r>
            <a:r>
              <a:rPr lang="en-US" sz="2800" dirty="0" smtClean="0"/>
              <a:t>the boss is showing </a:t>
            </a:r>
            <a:r>
              <a:rPr lang="en-US" sz="2800" dirty="0"/>
              <a:t>unethical behaviour, and causing you to violate your conscience</a:t>
            </a:r>
            <a:r>
              <a:rPr lang="en-US" sz="2800" dirty="0" smtClean="0"/>
              <a:t>.</a:t>
            </a:r>
            <a:endParaRPr lang="en-US" sz="2800" dirty="0"/>
          </a:p>
          <a:p>
            <a:pPr>
              <a:spcBef>
                <a:spcPts val="1200"/>
              </a:spcBef>
            </a:pPr>
            <a:r>
              <a:rPr lang="en-US" sz="3200" b="1" dirty="0"/>
              <a:t>Failure to </a:t>
            </a:r>
            <a:r>
              <a:rPr lang="en-US" sz="3200" b="1" dirty="0" err="1"/>
              <a:t>honour</a:t>
            </a:r>
            <a:r>
              <a:rPr lang="en-US" sz="3200" b="1" dirty="0"/>
              <a:t> </a:t>
            </a:r>
            <a:r>
              <a:rPr lang="en-US" sz="3200" b="1" dirty="0" smtClean="0"/>
              <a:t>commitments </a:t>
            </a:r>
            <a:r>
              <a:rPr lang="en-US" sz="3200" dirty="0" smtClean="0"/>
              <a:t>:– </a:t>
            </a:r>
            <a:r>
              <a:rPr lang="en-US" sz="2800" dirty="0"/>
              <a:t>If your boss </a:t>
            </a:r>
            <a:r>
              <a:rPr lang="en-US" sz="2800" dirty="0" smtClean="0"/>
              <a:t>goes </a:t>
            </a:r>
            <a:r>
              <a:rPr lang="en-US" sz="2800" dirty="0"/>
              <a:t>back on </a:t>
            </a:r>
            <a:r>
              <a:rPr lang="en-US" sz="2800" dirty="0" smtClean="0"/>
              <a:t>a </a:t>
            </a:r>
            <a:r>
              <a:rPr lang="en-US" sz="2800" dirty="0"/>
              <a:t>promise, they have acted unethically. </a:t>
            </a:r>
            <a:r>
              <a:rPr lang="en-US" sz="2800" dirty="0" smtClean="0"/>
              <a:t>This results in a loss of trust </a:t>
            </a:r>
            <a:r>
              <a:rPr lang="en-US" sz="2800" dirty="0"/>
              <a:t>and respect, potentially leading to a workforce filled with discontent</a:t>
            </a:r>
            <a:r>
              <a:rPr lang="en-US" sz="2800" dirty="0" smtClean="0"/>
              <a:t>.</a:t>
            </a:r>
            <a:endParaRPr lang="en-US" sz="2800" dirty="0"/>
          </a:p>
        </p:txBody>
      </p:sp>
    </p:spTree>
    <p:extLst>
      <p:ext uri="{BB962C8B-B14F-4D97-AF65-F5344CB8AC3E}">
        <p14:creationId xmlns:p14="http://schemas.microsoft.com/office/powerpoint/2010/main" val="184640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40110-F73F-4DCC-AC22-4DA71986CADF}"/>
              </a:ext>
            </a:extLst>
          </p:cNvPr>
          <p:cNvSpPr/>
          <p:nvPr/>
        </p:nvSpPr>
        <p:spPr>
          <a:xfrm>
            <a:off x="472917" y="235093"/>
            <a:ext cx="11352944" cy="3077766"/>
          </a:xfrm>
          <a:prstGeom prst="rect">
            <a:avLst/>
          </a:prstGeom>
        </p:spPr>
        <p:txBody>
          <a:bodyPr wrap="square">
            <a:spAutoFit/>
          </a:bodyPr>
          <a:lstStyle/>
          <a:p>
            <a:r>
              <a:rPr lang="en-US" sz="3200" b="1" dirty="0"/>
              <a:t>Understanding illegal business </a:t>
            </a:r>
            <a:r>
              <a:rPr lang="en-US" sz="3200" b="1" dirty="0" smtClean="0"/>
              <a:t>practices</a:t>
            </a:r>
          </a:p>
          <a:p>
            <a:endParaRPr lang="en-US" sz="3200" b="1" dirty="0"/>
          </a:p>
          <a:p>
            <a:r>
              <a:rPr lang="en-US" sz="2800" dirty="0"/>
              <a:t>I</a:t>
            </a:r>
            <a:r>
              <a:rPr lang="en-US" sz="2800" dirty="0" smtClean="0"/>
              <a:t>llegal </a:t>
            </a:r>
            <a:r>
              <a:rPr lang="en-US" sz="2800" dirty="0"/>
              <a:t>business practices are much more </a:t>
            </a:r>
            <a:r>
              <a:rPr lang="en-US" sz="2800" dirty="0" smtClean="0"/>
              <a:t>obvious. </a:t>
            </a:r>
          </a:p>
          <a:p>
            <a:r>
              <a:rPr lang="en-US" sz="2800" dirty="0" smtClean="0"/>
              <a:t>If </a:t>
            </a:r>
            <a:r>
              <a:rPr lang="en-US" sz="2800" dirty="0"/>
              <a:t>it is against the law, it is illegal and </a:t>
            </a:r>
            <a:r>
              <a:rPr lang="en-US" sz="2800" dirty="0" smtClean="0"/>
              <a:t>unethical.</a:t>
            </a:r>
          </a:p>
          <a:p>
            <a:r>
              <a:rPr lang="en-US" sz="2800" dirty="0" smtClean="0"/>
              <a:t>Should therefore </a:t>
            </a:r>
            <a:r>
              <a:rPr lang="en-US" sz="2800" dirty="0" smtClean="0"/>
              <a:t>lead </a:t>
            </a:r>
            <a:r>
              <a:rPr lang="en-US" sz="2800" dirty="0"/>
              <a:t>to serious consequences such as prison and heavy fines.</a:t>
            </a:r>
          </a:p>
          <a:p>
            <a:endParaRPr lang="en-US" dirty="0"/>
          </a:p>
        </p:txBody>
      </p:sp>
      <p:sp>
        <p:nvSpPr>
          <p:cNvPr id="4" name="Rectangle 3"/>
          <p:cNvSpPr/>
          <p:nvPr/>
        </p:nvSpPr>
        <p:spPr>
          <a:xfrm>
            <a:off x="472917" y="5250555"/>
            <a:ext cx="8608639" cy="584775"/>
          </a:xfrm>
          <a:prstGeom prst="rect">
            <a:avLst/>
          </a:prstGeom>
        </p:spPr>
        <p:txBody>
          <a:bodyPr wrap="none">
            <a:spAutoFit/>
          </a:bodyPr>
          <a:lstStyle/>
          <a:p>
            <a:r>
              <a:rPr lang="en-US" sz="3200" b="1" dirty="0" smtClean="0"/>
              <a:t>Further </a:t>
            </a:r>
            <a:r>
              <a:rPr lang="en-US" sz="3200" b="1" dirty="0"/>
              <a:t>examples of illegal business practices are:</a:t>
            </a:r>
            <a:endParaRPr lang="en-US" sz="3200" b="1" dirty="0"/>
          </a:p>
        </p:txBody>
      </p:sp>
      <p:sp>
        <p:nvSpPr>
          <p:cNvPr id="5" name="Rectangle 4">
            <a:extLst>
              <a:ext uri="{FF2B5EF4-FFF2-40B4-BE49-F238E27FC236}">
                <a16:creationId xmlns:a16="http://schemas.microsoft.com/office/drawing/2014/main" id="{27407705-9FA8-4820-8A3D-76E0819BF708}"/>
              </a:ext>
            </a:extLst>
          </p:cNvPr>
          <p:cNvSpPr/>
          <p:nvPr/>
        </p:nvSpPr>
        <p:spPr>
          <a:xfrm>
            <a:off x="472917" y="3653556"/>
            <a:ext cx="11294723" cy="923330"/>
          </a:xfrm>
          <a:prstGeom prst="rect">
            <a:avLst/>
          </a:prstGeom>
        </p:spPr>
        <p:txBody>
          <a:bodyPr wrap="square">
            <a:spAutoFit/>
          </a:bodyPr>
          <a:lstStyle/>
          <a:p>
            <a:r>
              <a:rPr lang="en-AU" dirty="0">
                <a:hlinkClick r:id="rId2"/>
              </a:rPr>
              <a:t>https://www.delta-net.com/compliance/ethics/faqs/what-is-the-difference-between-unethical-and-illegal-business-practices</a:t>
            </a:r>
            <a:endParaRPr lang="en-AU" dirty="0"/>
          </a:p>
          <a:p>
            <a:endParaRPr lang="en-AU" dirty="0"/>
          </a:p>
        </p:txBody>
      </p:sp>
    </p:spTree>
    <p:extLst>
      <p:ext uri="{BB962C8B-B14F-4D97-AF65-F5344CB8AC3E}">
        <p14:creationId xmlns:p14="http://schemas.microsoft.com/office/powerpoint/2010/main" val="1735552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40110-F73F-4DCC-AC22-4DA71986CADF}"/>
              </a:ext>
            </a:extLst>
          </p:cNvPr>
          <p:cNvSpPr/>
          <p:nvPr/>
        </p:nvSpPr>
        <p:spPr>
          <a:xfrm>
            <a:off x="459269" y="876538"/>
            <a:ext cx="11352944" cy="4708981"/>
          </a:xfrm>
          <a:prstGeom prst="rect">
            <a:avLst/>
          </a:prstGeom>
        </p:spPr>
        <p:txBody>
          <a:bodyPr wrap="square">
            <a:spAutoFit/>
          </a:bodyPr>
          <a:lstStyle/>
          <a:p>
            <a:pPr marL="457200" indent="-457200">
              <a:buFont typeface="Arial" panose="020B0604020202020204" pitchFamily="34" charset="0"/>
              <a:buChar char="•"/>
            </a:pPr>
            <a:r>
              <a:rPr lang="en-US" sz="3200" b="1" dirty="0" smtClean="0"/>
              <a:t>Discrimination </a:t>
            </a:r>
            <a:r>
              <a:rPr lang="en-US" sz="3200" b="1" dirty="0"/>
              <a:t>or Harassment </a:t>
            </a:r>
            <a:r>
              <a:rPr lang="en-US" sz="2800" dirty="0"/>
              <a:t>– </a:t>
            </a:r>
            <a:r>
              <a:rPr lang="en-US" sz="2800" dirty="0" smtClean="0"/>
              <a:t>Can be based </a:t>
            </a:r>
            <a:r>
              <a:rPr lang="en-US" sz="2800" dirty="0"/>
              <a:t>on age, gender, sexual orientation, </a:t>
            </a:r>
            <a:r>
              <a:rPr lang="en-US" sz="2800" dirty="0" smtClean="0"/>
              <a:t>race , etc. Unfair discrimination is breaking </a:t>
            </a:r>
            <a:r>
              <a:rPr lang="en-US" sz="2800" dirty="0"/>
              <a:t>the </a:t>
            </a:r>
            <a:r>
              <a:rPr lang="en-US" sz="2800" dirty="0" smtClean="0"/>
              <a:t>law.</a:t>
            </a:r>
            <a:endParaRPr lang="en-US" sz="2800" dirty="0"/>
          </a:p>
          <a:p>
            <a:pPr marL="457200" indent="-457200">
              <a:buFont typeface="Arial" panose="020B0604020202020204" pitchFamily="34" charset="0"/>
              <a:buChar char="•"/>
            </a:pPr>
            <a:r>
              <a:rPr lang="en-US" sz="3200" b="1" dirty="0"/>
              <a:t>Theft – </a:t>
            </a:r>
            <a:r>
              <a:rPr lang="en-US" sz="2800" dirty="0"/>
              <a:t>If your business is stealing, they are breaking the law. </a:t>
            </a:r>
            <a:endParaRPr lang="en-US" sz="2800" dirty="0" smtClean="0"/>
          </a:p>
          <a:p>
            <a:pPr marL="457200" indent="-457200">
              <a:buFont typeface="Arial" panose="020B0604020202020204" pitchFamily="34" charset="0"/>
              <a:buChar char="•"/>
            </a:pPr>
            <a:r>
              <a:rPr lang="en-US" sz="3200" b="1" dirty="0" smtClean="0"/>
              <a:t>Employee </a:t>
            </a:r>
            <a:r>
              <a:rPr lang="en-US" sz="3200" b="1" dirty="0"/>
              <a:t>Treatment </a:t>
            </a:r>
            <a:r>
              <a:rPr lang="en-US" sz="2800" dirty="0" smtClean="0"/>
              <a:t>–failure </a:t>
            </a:r>
            <a:r>
              <a:rPr lang="en-US" sz="2800" dirty="0"/>
              <a:t>to pay </a:t>
            </a:r>
            <a:r>
              <a:rPr lang="en-US" sz="2800" dirty="0" smtClean="0"/>
              <a:t>employees </a:t>
            </a:r>
            <a:r>
              <a:rPr lang="en-US" sz="2800" dirty="0"/>
              <a:t>the correct way. This can refer to meeting minimum wage, maternity leave, redundancy, and pensions. </a:t>
            </a:r>
            <a:endParaRPr lang="en-US" sz="2800" dirty="0" smtClean="0"/>
          </a:p>
          <a:p>
            <a:pPr marL="457200" indent="-457200">
              <a:buFont typeface="Arial" panose="020B0604020202020204" pitchFamily="34" charset="0"/>
              <a:buChar char="•"/>
            </a:pPr>
            <a:r>
              <a:rPr lang="en-US" sz="3200" b="1" dirty="0"/>
              <a:t>Environmental </a:t>
            </a:r>
            <a:r>
              <a:rPr lang="en-US" sz="2800" dirty="0"/>
              <a:t>– </a:t>
            </a:r>
            <a:r>
              <a:rPr lang="en-US" sz="2800" dirty="0" smtClean="0"/>
              <a:t>An example </a:t>
            </a:r>
            <a:r>
              <a:rPr lang="en-US" sz="2800" dirty="0"/>
              <a:t>of this was Northumbrian Water being fined £375,000 for pumping raw sewage into the River Tyne.</a:t>
            </a:r>
          </a:p>
          <a:p>
            <a:pPr marL="457200" indent="-457200">
              <a:buFont typeface="Arial" panose="020B0604020202020204" pitchFamily="34" charset="0"/>
              <a:buChar char="•"/>
            </a:pPr>
            <a:r>
              <a:rPr lang="en-US" sz="3200" b="1" dirty="0"/>
              <a:t>Health and Safety </a:t>
            </a:r>
            <a:r>
              <a:rPr lang="en-US" sz="2800" dirty="0" smtClean="0"/>
              <a:t>–Failure </a:t>
            </a:r>
            <a:r>
              <a:rPr lang="en-US" sz="2800" dirty="0"/>
              <a:t>to supply workers with information and guidance on health and safety policies </a:t>
            </a:r>
            <a:r>
              <a:rPr lang="en-US" sz="2800" dirty="0" smtClean="0"/>
              <a:t>leads to fines, </a:t>
            </a:r>
            <a:r>
              <a:rPr lang="en-US" sz="2800" dirty="0"/>
              <a:t>or </a:t>
            </a:r>
            <a:r>
              <a:rPr lang="en-US" sz="2800" dirty="0" smtClean="0"/>
              <a:t>prison.</a:t>
            </a:r>
            <a:endParaRPr lang="en-US" sz="2800" dirty="0"/>
          </a:p>
        </p:txBody>
      </p:sp>
    </p:spTree>
    <p:extLst>
      <p:ext uri="{BB962C8B-B14F-4D97-AF65-F5344CB8AC3E}">
        <p14:creationId xmlns:p14="http://schemas.microsoft.com/office/powerpoint/2010/main" val="410788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766" y="2289460"/>
            <a:ext cx="11130887" cy="1325563"/>
          </a:xfrm>
        </p:spPr>
        <p:txBody>
          <a:bodyPr>
            <a:noAutofit/>
          </a:bodyPr>
          <a:lstStyle/>
          <a:p>
            <a:pPr algn="ctr"/>
            <a:r>
              <a:rPr lang="en-US" sz="5400" b="1" dirty="0" smtClean="0"/>
              <a:t>Who needs to obey the law ?</a:t>
            </a:r>
            <a:br>
              <a:rPr lang="en-US" sz="5400" b="1" dirty="0" smtClean="0"/>
            </a:br>
            <a:r>
              <a:rPr lang="en-US" sz="5400" b="1" dirty="0" smtClean="0"/>
              <a:t/>
            </a:r>
            <a:br>
              <a:rPr lang="en-US" sz="5400" b="1" dirty="0" smtClean="0"/>
            </a:br>
            <a:r>
              <a:rPr lang="en-US" sz="5400" b="1" dirty="0" smtClean="0"/>
              <a:t>Do laws apply equally to everyone ?</a:t>
            </a:r>
            <a:endParaRPr lang="en-US" sz="5400" b="1" dirty="0"/>
          </a:p>
        </p:txBody>
      </p:sp>
    </p:spTree>
    <p:extLst>
      <p:ext uri="{BB962C8B-B14F-4D97-AF65-F5344CB8AC3E}">
        <p14:creationId xmlns:p14="http://schemas.microsoft.com/office/powerpoint/2010/main" val="225829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5617" y="280749"/>
            <a:ext cx="11896299" cy="1077218"/>
          </a:xfrm>
          <a:prstGeom prst="rect">
            <a:avLst/>
          </a:prstGeom>
        </p:spPr>
        <p:txBody>
          <a:bodyPr wrap="square">
            <a:spAutoFit/>
          </a:bodyPr>
          <a:lstStyle/>
          <a:p>
            <a:r>
              <a:rPr lang="en-AU" sz="3200" b="1" dirty="0" smtClean="0"/>
              <a:t>Example 1 Politicians </a:t>
            </a:r>
            <a:r>
              <a:rPr lang="en-AU" sz="3200" b="1" dirty="0"/>
              <a:t>and judges to be included in Sex Discrimination Act, federal government announces</a:t>
            </a:r>
            <a:endParaRPr lang="en-US" sz="3200" b="1" dirty="0"/>
          </a:p>
        </p:txBody>
      </p:sp>
      <p:sp>
        <p:nvSpPr>
          <p:cNvPr id="4" name="Rectangle 3"/>
          <p:cNvSpPr/>
          <p:nvPr/>
        </p:nvSpPr>
        <p:spPr>
          <a:xfrm>
            <a:off x="195617" y="1589979"/>
            <a:ext cx="11254854" cy="4401205"/>
          </a:xfrm>
          <a:prstGeom prst="rect">
            <a:avLst/>
          </a:prstGeom>
        </p:spPr>
        <p:txBody>
          <a:bodyPr wrap="square">
            <a:spAutoFit/>
          </a:bodyPr>
          <a:lstStyle/>
          <a:p>
            <a:pPr marL="457200" indent="-457200">
              <a:buFont typeface="Arial" panose="020B0604020202020204" pitchFamily="34" charset="0"/>
              <a:buChar char="•"/>
            </a:pPr>
            <a:r>
              <a:rPr lang="en-AU" sz="2800" dirty="0"/>
              <a:t>At present, legislators, judges and public servants are exempt from complaints about workplace gender discrimination, as are some employers of volunteers, because of a legal loophole that means they are technically not the complainant’s employer</a:t>
            </a:r>
            <a:r>
              <a:rPr lang="en-AU" sz="2800" dirty="0" smtClean="0"/>
              <a:t>.</a:t>
            </a:r>
            <a:r>
              <a:rPr lang="en-AU" sz="2800" dirty="0"/>
              <a:t> </a:t>
            </a:r>
            <a:endParaRPr lang="en-AU" sz="2800" dirty="0" smtClean="0"/>
          </a:p>
          <a:p>
            <a:pPr marL="457200" indent="-457200">
              <a:buFont typeface="Arial" panose="020B0604020202020204" pitchFamily="34" charset="0"/>
              <a:buChar char="•"/>
            </a:pPr>
            <a:r>
              <a:rPr lang="en-AU" sz="2800" dirty="0" smtClean="0"/>
              <a:t>The </a:t>
            </a:r>
            <a:r>
              <a:rPr lang="en-AU" sz="2800" dirty="0"/>
              <a:t>report into sex discrimination in Australian workplaces found that one in three people experienced sexual harassment.</a:t>
            </a:r>
          </a:p>
          <a:p>
            <a:pPr marL="457200" indent="-457200">
              <a:buFont typeface="Arial" panose="020B0604020202020204" pitchFamily="34" charset="0"/>
              <a:buChar char="•"/>
            </a:pPr>
            <a:r>
              <a:rPr lang="en-AU" sz="2800" dirty="0" smtClean="0"/>
              <a:t>Action triggered </a:t>
            </a:r>
            <a:r>
              <a:rPr lang="en-AU" sz="2800" dirty="0"/>
              <a:t>by former Liberal staffer Brittany Higgins's allegation that she was raped in a ministerial office in 2019.</a:t>
            </a:r>
          </a:p>
          <a:p>
            <a:pPr marL="457200" indent="-457200">
              <a:buFont typeface="Arial" panose="020B0604020202020204" pitchFamily="34" charset="0"/>
              <a:buChar char="•"/>
            </a:pPr>
            <a:r>
              <a:rPr lang="en-AU" sz="2800" dirty="0"/>
              <a:t>High Court also revealed an independent investigation found six former associates were sexually harassed by former Justice Dyson </a:t>
            </a:r>
            <a:r>
              <a:rPr lang="en-AU" sz="2800" dirty="0" err="1"/>
              <a:t>Heydon</a:t>
            </a:r>
            <a:r>
              <a:rPr lang="en-AU" sz="2800" dirty="0"/>
              <a:t>.  </a:t>
            </a:r>
          </a:p>
        </p:txBody>
      </p:sp>
    </p:spTree>
    <p:extLst>
      <p:ext uri="{BB962C8B-B14F-4D97-AF65-F5344CB8AC3E}">
        <p14:creationId xmlns:p14="http://schemas.microsoft.com/office/powerpoint/2010/main" val="1024266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43303"/>
            <a:ext cx="11887200" cy="6124754"/>
          </a:xfrm>
          <a:prstGeom prst="rect">
            <a:avLst/>
          </a:prstGeom>
        </p:spPr>
        <p:txBody>
          <a:bodyPr wrap="square">
            <a:spAutoFit/>
          </a:bodyPr>
          <a:lstStyle/>
          <a:p>
            <a:pPr marL="457200" indent="-457200">
              <a:buFont typeface="Arial" panose="020B0604020202020204" pitchFamily="34" charset="0"/>
              <a:buChar char="•"/>
            </a:pPr>
            <a:r>
              <a:rPr lang="en-AU" sz="2800" dirty="0" smtClean="0"/>
              <a:t>Changes </a:t>
            </a:r>
            <a:r>
              <a:rPr lang="en-AU" sz="2800" dirty="0"/>
              <a:t>to the Fair Work Act and the Sex Discrimination </a:t>
            </a:r>
            <a:r>
              <a:rPr lang="en-AU" sz="2800" dirty="0" smtClean="0"/>
              <a:t>Act as follows: </a:t>
            </a:r>
            <a:endParaRPr lang="en-AU" sz="2800" dirty="0"/>
          </a:p>
          <a:p>
            <a:pPr marL="457200" indent="-457200">
              <a:buFont typeface="Arial" panose="020B0604020202020204" pitchFamily="34" charset="0"/>
              <a:buChar char="•"/>
            </a:pPr>
            <a:r>
              <a:rPr lang="en-AU" sz="2800" dirty="0" smtClean="0"/>
              <a:t>MPs</a:t>
            </a:r>
            <a:r>
              <a:rPr lang="en-AU" sz="2800" dirty="0"/>
              <a:t>, judges and state public servants </a:t>
            </a:r>
            <a:r>
              <a:rPr lang="en-AU" sz="2800" dirty="0" smtClean="0"/>
              <a:t>will </a:t>
            </a:r>
            <a:r>
              <a:rPr lang="en-AU" sz="2800" dirty="0"/>
              <a:t>be liable for and protected from sexual harassment in their </a:t>
            </a:r>
            <a:r>
              <a:rPr lang="en-AU" sz="2800" dirty="0" smtClean="0"/>
              <a:t>workplace.</a:t>
            </a:r>
            <a:endParaRPr lang="en-AU" sz="2800" dirty="0"/>
          </a:p>
          <a:p>
            <a:pPr marL="457200" indent="-457200">
              <a:buFont typeface="Arial" panose="020B0604020202020204" pitchFamily="34" charset="0"/>
              <a:buChar char="•"/>
            </a:pPr>
            <a:r>
              <a:rPr lang="en-AU" sz="2800" dirty="0"/>
              <a:t>Sexual harassment </a:t>
            </a:r>
            <a:r>
              <a:rPr lang="en-AU" sz="2800" dirty="0" smtClean="0"/>
              <a:t>is a </a:t>
            </a:r>
            <a:r>
              <a:rPr lang="en-AU" sz="2800" dirty="0"/>
              <a:t>valid </a:t>
            </a:r>
            <a:r>
              <a:rPr lang="en-AU" sz="2800" dirty="0" smtClean="0"/>
              <a:t>reason </a:t>
            </a:r>
            <a:r>
              <a:rPr lang="en-AU" sz="2800" dirty="0"/>
              <a:t>for dismissal</a:t>
            </a:r>
          </a:p>
          <a:p>
            <a:pPr marL="457200" indent="-457200">
              <a:buFont typeface="Arial" panose="020B0604020202020204" pitchFamily="34" charset="0"/>
              <a:buChar char="•"/>
            </a:pPr>
            <a:r>
              <a:rPr lang="en-AU" sz="2800" dirty="0" smtClean="0"/>
              <a:t>“Serious </a:t>
            </a:r>
            <a:r>
              <a:rPr lang="en-AU" sz="2800" dirty="0"/>
              <a:t>misconduct" in the Fair Work Act to include sexual harassment</a:t>
            </a:r>
          </a:p>
          <a:p>
            <a:pPr marL="457200" indent="-457200">
              <a:buFont typeface="Arial" panose="020B0604020202020204" pitchFamily="34" charset="0"/>
              <a:buChar char="•"/>
            </a:pPr>
            <a:r>
              <a:rPr lang="en-AU" sz="2800" dirty="0" smtClean="0"/>
              <a:t>A “stop </a:t>
            </a:r>
            <a:r>
              <a:rPr lang="en-AU" sz="2800" dirty="0"/>
              <a:t>bullying </a:t>
            </a:r>
            <a:r>
              <a:rPr lang="en-AU" sz="2800" dirty="0" smtClean="0"/>
              <a:t>order” </a:t>
            </a:r>
            <a:r>
              <a:rPr lang="en-AU" sz="2800" dirty="0"/>
              <a:t>to be available in the context of sexual </a:t>
            </a:r>
            <a:r>
              <a:rPr lang="en-AU" sz="2800" dirty="0" smtClean="0"/>
              <a:t>harassment</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smtClean="0"/>
              <a:t>Mr </a:t>
            </a:r>
            <a:r>
              <a:rPr lang="en-AU" sz="2800" dirty="0"/>
              <a:t>Morrison said </a:t>
            </a:r>
            <a:r>
              <a:rPr lang="en-AU" sz="2800" dirty="0" smtClean="0"/>
              <a:t>this was </a:t>
            </a:r>
            <a:r>
              <a:rPr lang="en-AU" sz="2800" dirty="0"/>
              <a:t>about getting everyone on a level playing field.</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smtClean="0"/>
              <a:t>Triggered </a:t>
            </a:r>
            <a:r>
              <a:rPr lang="en-AU" sz="2800" dirty="0"/>
              <a:t>by former Liberal staffer Brittany Higgins's allegation that she was raped in a ministerial office in 2019</a:t>
            </a:r>
            <a:r>
              <a:rPr lang="en-AU" sz="2800" dirty="0" smtClean="0"/>
              <a:t>.</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smtClean="0"/>
              <a:t>High </a:t>
            </a:r>
            <a:r>
              <a:rPr lang="en-AU" sz="2800" dirty="0"/>
              <a:t>Court </a:t>
            </a:r>
            <a:r>
              <a:rPr lang="en-AU" sz="2800" dirty="0" smtClean="0"/>
              <a:t>also revealed </a:t>
            </a:r>
            <a:r>
              <a:rPr lang="en-AU" sz="2800" dirty="0"/>
              <a:t>an independent investigation found six former associates were sexually harassed by former Justice Dyson </a:t>
            </a:r>
            <a:r>
              <a:rPr lang="en-AU" sz="2800" dirty="0" err="1"/>
              <a:t>Heydon</a:t>
            </a:r>
            <a:r>
              <a:rPr lang="en-AU" sz="2800" dirty="0"/>
              <a:t>.  </a:t>
            </a:r>
          </a:p>
        </p:txBody>
      </p:sp>
    </p:spTree>
    <p:extLst>
      <p:ext uri="{BB962C8B-B14F-4D97-AF65-F5344CB8AC3E}">
        <p14:creationId xmlns:p14="http://schemas.microsoft.com/office/powerpoint/2010/main" val="258633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1444" y="652271"/>
            <a:ext cx="11013743" cy="5170646"/>
          </a:xfrm>
          <a:prstGeom prst="rect">
            <a:avLst/>
          </a:prstGeom>
        </p:spPr>
        <p:txBody>
          <a:bodyPr wrap="square">
            <a:spAutoFit/>
          </a:bodyPr>
          <a:lstStyle/>
          <a:p>
            <a:r>
              <a:rPr lang="en-AU" sz="3200" b="1" dirty="0" smtClean="0"/>
              <a:t>Example 2 </a:t>
            </a:r>
            <a:r>
              <a:rPr lang="en-AU" sz="3200" b="1" dirty="0"/>
              <a:t>of exemptions </a:t>
            </a:r>
            <a:r>
              <a:rPr lang="en-AU" sz="3200" b="1" dirty="0" smtClean="0"/>
              <a:t>to the law</a:t>
            </a:r>
            <a:endParaRPr lang="en-AU" sz="3200" b="1" dirty="0"/>
          </a:p>
          <a:p>
            <a:endParaRPr lang="en-AU" dirty="0" smtClean="0"/>
          </a:p>
          <a:p>
            <a:r>
              <a:rPr lang="en-AU" sz="2800" b="1" dirty="0" smtClean="0"/>
              <a:t>Raytheon </a:t>
            </a:r>
            <a:r>
              <a:rPr lang="en-AU" sz="2800" b="1" dirty="0"/>
              <a:t>Pty Ltd; </a:t>
            </a:r>
            <a:r>
              <a:rPr lang="en-AU" sz="2800" b="1" dirty="0" smtClean="0"/>
              <a:t>and BAE </a:t>
            </a:r>
            <a:r>
              <a:rPr lang="en-AU" sz="2800" b="1" dirty="0"/>
              <a:t>Systems Australia Limited</a:t>
            </a:r>
          </a:p>
          <a:p>
            <a:endParaRPr lang="en-AU" sz="2800" dirty="0"/>
          </a:p>
          <a:p>
            <a:r>
              <a:rPr lang="en-AU" sz="2800" dirty="0"/>
              <a:t>Defence companies around Australia have been granted exemptions to anti-discrimination laws, when they contract with the United States not to transfer controlled material to nationals of certain proscribed countries, which currently includes countries such as China, Vietnam, Lebanon and Sri Lanka. The restriction is based solely on place of birth, and applies to dual nationals who are also Australian citizens.</a:t>
            </a:r>
          </a:p>
          <a:p>
            <a:endParaRPr lang="en-AU" sz="2800" dirty="0"/>
          </a:p>
          <a:p>
            <a:r>
              <a:rPr lang="en-AU" sz="2800" dirty="0"/>
              <a:t>Details are available on the ACT Legislative Register.</a:t>
            </a:r>
            <a:endParaRPr lang="en-US" sz="2800" dirty="0"/>
          </a:p>
        </p:txBody>
      </p:sp>
    </p:spTree>
    <p:extLst>
      <p:ext uri="{BB962C8B-B14F-4D97-AF65-F5344CB8AC3E}">
        <p14:creationId xmlns:p14="http://schemas.microsoft.com/office/powerpoint/2010/main" val="112247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F70B57-2959-43A9-ABB2-0D2BDFB896DC}"/>
              </a:ext>
            </a:extLst>
          </p:cNvPr>
          <p:cNvPicPr>
            <a:picLocks noChangeAspect="1"/>
          </p:cNvPicPr>
          <p:nvPr/>
        </p:nvPicPr>
        <p:blipFill>
          <a:blip r:embed="rId2"/>
          <a:stretch>
            <a:fillRect/>
          </a:stretch>
        </p:blipFill>
        <p:spPr>
          <a:xfrm>
            <a:off x="982638" y="201985"/>
            <a:ext cx="9514662" cy="6339144"/>
          </a:xfrm>
          <a:prstGeom prst="rect">
            <a:avLst/>
          </a:prstGeom>
        </p:spPr>
      </p:pic>
    </p:spTree>
    <p:extLst>
      <p:ext uri="{BB962C8B-B14F-4D97-AF65-F5344CB8AC3E}">
        <p14:creationId xmlns:p14="http://schemas.microsoft.com/office/powerpoint/2010/main" val="912667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6651" y="2071095"/>
            <a:ext cx="8614012" cy="1325563"/>
          </a:xfrm>
        </p:spPr>
        <p:txBody>
          <a:bodyPr>
            <a:normAutofit/>
          </a:bodyPr>
          <a:lstStyle/>
          <a:p>
            <a:r>
              <a:rPr lang="en-US" sz="4800" b="1" dirty="0" smtClean="0"/>
              <a:t>Ethical and Moral discussion slides</a:t>
            </a:r>
            <a:endParaRPr lang="en-US" sz="4800" b="1" dirty="0"/>
          </a:p>
        </p:txBody>
      </p:sp>
    </p:spTree>
    <p:extLst>
      <p:ext uri="{BB962C8B-B14F-4D97-AF65-F5344CB8AC3E}">
        <p14:creationId xmlns:p14="http://schemas.microsoft.com/office/powerpoint/2010/main" val="406841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341259-2B19-474F-99CF-C4DC89493545}"/>
              </a:ext>
            </a:extLst>
          </p:cNvPr>
          <p:cNvPicPr>
            <a:picLocks noChangeAspect="1"/>
          </p:cNvPicPr>
          <p:nvPr/>
        </p:nvPicPr>
        <p:blipFill>
          <a:blip r:embed="rId2"/>
          <a:stretch>
            <a:fillRect/>
          </a:stretch>
        </p:blipFill>
        <p:spPr>
          <a:xfrm>
            <a:off x="3293908" y="-267366"/>
            <a:ext cx="8486775" cy="6858000"/>
          </a:xfrm>
          <a:prstGeom prst="rect">
            <a:avLst/>
          </a:prstGeom>
        </p:spPr>
      </p:pic>
      <p:sp>
        <p:nvSpPr>
          <p:cNvPr id="5" name="Rectangle 4">
            <a:extLst>
              <a:ext uri="{FF2B5EF4-FFF2-40B4-BE49-F238E27FC236}">
                <a16:creationId xmlns:a16="http://schemas.microsoft.com/office/drawing/2014/main" id="{5E6EDC0B-441F-4D6E-8373-A8567CFB8DAC}"/>
              </a:ext>
            </a:extLst>
          </p:cNvPr>
          <p:cNvSpPr/>
          <p:nvPr/>
        </p:nvSpPr>
        <p:spPr>
          <a:xfrm>
            <a:off x="204716" y="5445459"/>
            <a:ext cx="5160881" cy="954107"/>
          </a:xfrm>
          <a:prstGeom prst="rect">
            <a:avLst/>
          </a:prstGeom>
          <a:solidFill>
            <a:schemeClr val="bg1"/>
          </a:solidFill>
        </p:spPr>
        <p:txBody>
          <a:bodyPr wrap="square">
            <a:spAutoFit/>
          </a:bodyPr>
          <a:lstStyle/>
          <a:p>
            <a:r>
              <a:rPr lang="en-US" sz="2800" dirty="0"/>
              <a:t>July 30, 2020: 150,000 deaths</a:t>
            </a:r>
          </a:p>
          <a:p>
            <a:r>
              <a:rPr lang="en-US" sz="2800" dirty="0" smtClean="0"/>
              <a:t>by </a:t>
            </a:r>
            <a:r>
              <a:rPr lang="en-US" sz="2800" dirty="0"/>
              <a:t>Adam </a:t>
            </a:r>
            <a:r>
              <a:rPr lang="en-US" sz="2800" dirty="0" err="1"/>
              <a:t>Zyglis</a:t>
            </a:r>
            <a:r>
              <a:rPr lang="en-US" sz="2800" dirty="0"/>
              <a:t>, The Buffalo </a:t>
            </a:r>
            <a:r>
              <a:rPr lang="en-US" sz="2800" dirty="0" smtClean="0"/>
              <a:t>News</a:t>
            </a:r>
            <a:endParaRPr lang="en-AU" sz="2800" dirty="0"/>
          </a:p>
        </p:txBody>
      </p:sp>
      <p:sp>
        <p:nvSpPr>
          <p:cNvPr id="2" name="TextBox 1"/>
          <p:cNvSpPr txBox="1"/>
          <p:nvPr/>
        </p:nvSpPr>
        <p:spPr>
          <a:xfrm>
            <a:off x="204716" y="204716"/>
            <a:ext cx="3889612" cy="1446550"/>
          </a:xfrm>
          <a:prstGeom prst="rect">
            <a:avLst/>
          </a:prstGeom>
          <a:noFill/>
        </p:spPr>
        <p:txBody>
          <a:bodyPr wrap="square" rtlCol="0">
            <a:spAutoFit/>
          </a:bodyPr>
          <a:lstStyle/>
          <a:p>
            <a:r>
              <a:rPr lang="en-US" sz="4400" dirty="0" smtClean="0"/>
              <a:t>1 Ethical issues raised ?</a:t>
            </a:r>
            <a:endParaRPr lang="en-US" sz="4400" dirty="0"/>
          </a:p>
        </p:txBody>
      </p:sp>
    </p:spTree>
    <p:extLst>
      <p:ext uri="{BB962C8B-B14F-4D97-AF65-F5344CB8AC3E}">
        <p14:creationId xmlns:p14="http://schemas.microsoft.com/office/powerpoint/2010/main" val="404093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FB0E35-37FF-4AC9-9120-085E4FCE9F44}"/>
              </a:ext>
            </a:extLst>
          </p:cNvPr>
          <p:cNvPicPr>
            <a:picLocks noChangeAspect="1"/>
          </p:cNvPicPr>
          <p:nvPr/>
        </p:nvPicPr>
        <p:blipFill>
          <a:blip r:embed="rId2"/>
          <a:stretch>
            <a:fillRect/>
          </a:stretch>
        </p:blipFill>
        <p:spPr>
          <a:xfrm>
            <a:off x="3662384" y="0"/>
            <a:ext cx="8142930" cy="6589624"/>
          </a:xfrm>
          <a:prstGeom prst="rect">
            <a:avLst/>
          </a:prstGeom>
        </p:spPr>
      </p:pic>
      <p:sp>
        <p:nvSpPr>
          <p:cNvPr id="5" name="Rectangle 4">
            <a:extLst>
              <a:ext uri="{FF2B5EF4-FFF2-40B4-BE49-F238E27FC236}">
                <a16:creationId xmlns:a16="http://schemas.microsoft.com/office/drawing/2014/main" id="{19208E54-C4EC-4F53-9655-6AC3F7D749FE}"/>
              </a:ext>
            </a:extLst>
          </p:cNvPr>
          <p:cNvSpPr/>
          <p:nvPr/>
        </p:nvSpPr>
        <p:spPr>
          <a:xfrm>
            <a:off x="428265" y="5438128"/>
            <a:ext cx="4130087" cy="954107"/>
          </a:xfrm>
          <a:prstGeom prst="rect">
            <a:avLst/>
          </a:prstGeom>
        </p:spPr>
        <p:txBody>
          <a:bodyPr wrap="square">
            <a:spAutoFit/>
          </a:bodyPr>
          <a:lstStyle/>
          <a:p>
            <a:r>
              <a:rPr lang="en-US" sz="2800" dirty="0"/>
              <a:t>New year, same crisis: January 1, 2020</a:t>
            </a:r>
            <a:endParaRPr lang="en-AU" sz="2800" dirty="0"/>
          </a:p>
        </p:txBody>
      </p:sp>
      <p:sp>
        <p:nvSpPr>
          <p:cNvPr id="6" name="TextBox 5"/>
          <p:cNvSpPr txBox="1"/>
          <p:nvPr/>
        </p:nvSpPr>
        <p:spPr>
          <a:xfrm>
            <a:off x="204716" y="204716"/>
            <a:ext cx="3671248" cy="1446550"/>
          </a:xfrm>
          <a:prstGeom prst="rect">
            <a:avLst/>
          </a:prstGeom>
          <a:noFill/>
        </p:spPr>
        <p:txBody>
          <a:bodyPr wrap="square" rtlCol="0">
            <a:spAutoFit/>
          </a:bodyPr>
          <a:lstStyle/>
          <a:p>
            <a:r>
              <a:rPr lang="en-US" sz="4400" dirty="0" smtClean="0"/>
              <a:t>2 Ethical issues raised ?</a:t>
            </a:r>
            <a:endParaRPr lang="en-US" sz="4400" dirty="0"/>
          </a:p>
        </p:txBody>
      </p:sp>
    </p:spTree>
    <p:extLst>
      <p:ext uri="{BB962C8B-B14F-4D97-AF65-F5344CB8AC3E}">
        <p14:creationId xmlns:p14="http://schemas.microsoft.com/office/powerpoint/2010/main" val="1848577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C86BF-D9CA-4B65-82F3-0B52CC4AAE2B}"/>
              </a:ext>
            </a:extLst>
          </p:cNvPr>
          <p:cNvPicPr>
            <a:picLocks noChangeAspect="1"/>
          </p:cNvPicPr>
          <p:nvPr/>
        </p:nvPicPr>
        <p:blipFill>
          <a:blip r:embed="rId2"/>
          <a:stretch>
            <a:fillRect/>
          </a:stretch>
        </p:blipFill>
        <p:spPr>
          <a:xfrm>
            <a:off x="3807725" y="48844"/>
            <a:ext cx="8384275" cy="6328254"/>
          </a:xfrm>
          <a:prstGeom prst="rect">
            <a:avLst/>
          </a:prstGeom>
        </p:spPr>
      </p:pic>
      <p:sp>
        <p:nvSpPr>
          <p:cNvPr id="3" name="Rectangle 2">
            <a:extLst>
              <a:ext uri="{FF2B5EF4-FFF2-40B4-BE49-F238E27FC236}">
                <a16:creationId xmlns:a16="http://schemas.microsoft.com/office/drawing/2014/main" id="{EB48A759-3D3A-4687-9433-8B01623EF16F}"/>
              </a:ext>
            </a:extLst>
          </p:cNvPr>
          <p:cNvSpPr/>
          <p:nvPr/>
        </p:nvSpPr>
        <p:spPr>
          <a:xfrm>
            <a:off x="353926" y="1670614"/>
            <a:ext cx="6471869" cy="1384995"/>
          </a:xfrm>
          <a:prstGeom prst="rect">
            <a:avLst/>
          </a:prstGeom>
        </p:spPr>
        <p:txBody>
          <a:bodyPr wrap="square">
            <a:spAutoFit/>
          </a:bodyPr>
          <a:lstStyle/>
          <a:p>
            <a:r>
              <a:rPr lang="en-US" sz="2800" dirty="0"/>
              <a:t>At least 24 people have died, about half a billion animals have been killed and nearly 400 homes have been destroyed</a:t>
            </a:r>
            <a:endParaRPr lang="en-AU" sz="2800" dirty="0"/>
          </a:p>
        </p:txBody>
      </p:sp>
      <p:sp>
        <p:nvSpPr>
          <p:cNvPr id="5" name="Rectangle 4"/>
          <p:cNvSpPr/>
          <p:nvPr/>
        </p:nvSpPr>
        <p:spPr>
          <a:xfrm>
            <a:off x="3739487" y="0"/>
            <a:ext cx="2838734" cy="11191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p:cNvSpPr txBox="1"/>
          <p:nvPr/>
        </p:nvSpPr>
        <p:spPr>
          <a:xfrm>
            <a:off x="353926" y="349675"/>
            <a:ext cx="5746623" cy="769441"/>
          </a:xfrm>
          <a:prstGeom prst="rect">
            <a:avLst/>
          </a:prstGeom>
          <a:noFill/>
        </p:spPr>
        <p:txBody>
          <a:bodyPr wrap="square" rtlCol="0">
            <a:spAutoFit/>
          </a:bodyPr>
          <a:lstStyle/>
          <a:p>
            <a:r>
              <a:rPr lang="en-US" sz="4400" dirty="0" smtClean="0"/>
              <a:t>3 Ethical issues raised ?</a:t>
            </a:r>
            <a:endParaRPr lang="en-US" sz="4400" dirty="0"/>
          </a:p>
        </p:txBody>
      </p:sp>
    </p:spTree>
    <p:extLst>
      <p:ext uri="{BB962C8B-B14F-4D97-AF65-F5344CB8AC3E}">
        <p14:creationId xmlns:p14="http://schemas.microsoft.com/office/powerpoint/2010/main" val="190302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F8061-12A9-4B1B-8EBD-E91B3FF01F77}"/>
              </a:ext>
            </a:extLst>
          </p:cNvPr>
          <p:cNvPicPr>
            <a:picLocks noChangeAspect="1"/>
          </p:cNvPicPr>
          <p:nvPr/>
        </p:nvPicPr>
        <p:blipFill>
          <a:blip r:embed="rId2"/>
          <a:stretch>
            <a:fillRect/>
          </a:stretch>
        </p:blipFill>
        <p:spPr>
          <a:xfrm>
            <a:off x="3384645" y="508673"/>
            <a:ext cx="8354590" cy="5637650"/>
          </a:xfrm>
          <a:prstGeom prst="rect">
            <a:avLst/>
          </a:prstGeom>
        </p:spPr>
      </p:pic>
      <p:sp>
        <p:nvSpPr>
          <p:cNvPr id="3" name="TextBox 2"/>
          <p:cNvSpPr txBox="1"/>
          <p:nvPr/>
        </p:nvSpPr>
        <p:spPr>
          <a:xfrm>
            <a:off x="531348" y="508673"/>
            <a:ext cx="2525752" cy="2123658"/>
          </a:xfrm>
          <a:prstGeom prst="rect">
            <a:avLst/>
          </a:prstGeom>
          <a:noFill/>
        </p:spPr>
        <p:txBody>
          <a:bodyPr wrap="square" rtlCol="0">
            <a:spAutoFit/>
          </a:bodyPr>
          <a:lstStyle/>
          <a:p>
            <a:r>
              <a:rPr lang="en-US" sz="4400" dirty="0" smtClean="0"/>
              <a:t>4 Ethical issues raised ?</a:t>
            </a:r>
            <a:endParaRPr lang="en-US" sz="4400" dirty="0"/>
          </a:p>
        </p:txBody>
      </p:sp>
    </p:spTree>
    <p:extLst>
      <p:ext uri="{BB962C8B-B14F-4D97-AF65-F5344CB8AC3E}">
        <p14:creationId xmlns:p14="http://schemas.microsoft.com/office/powerpoint/2010/main" val="1621072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94ACCB-9D95-4800-8D60-29D188F0CAF5}"/>
              </a:ext>
            </a:extLst>
          </p:cNvPr>
          <p:cNvPicPr>
            <a:picLocks noChangeAspect="1"/>
          </p:cNvPicPr>
          <p:nvPr/>
        </p:nvPicPr>
        <p:blipFill>
          <a:blip r:embed="rId2"/>
          <a:stretch>
            <a:fillRect/>
          </a:stretch>
        </p:blipFill>
        <p:spPr>
          <a:xfrm>
            <a:off x="249910" y="3678020"/>
            <a:ext cx="5884476" cy="2942238"/>
          </a:xfrm>
          <a:prstGeom prst="rect">
            <a:avLst/>
          </a:prstGeom>
        </p:spPr>
      </p:pic>
      <p:pic>
        <p:nvPicPr>
          <p:cNvPr id="3" name="Picture 2">
            <a:extLst>
              <a:ext uri="{FF2B5EF4-FFF2-40B4-BE49-F238E27FC236}">
                <a16:creationId xmlns:a16="http://schemas.microsoft.com/office/drawing/2014/main" id="{8E1DD6FA-0474-4893-B9F0-40A13FC205A5}"/>
              </a:ext>
            </a:extLst>
          </p:cNvPr>
          <p:cNvPicPr>
            <a:picLocks noChangeAspect="1"/>
          </p:cNvPicPr>
          <p:nvPr/>
        </p:nvPicPr>
        <p:blipFill>
          <a:blip r:embed="rId3"/>
          <a:stretch>
            <a:fillRect/>
          </a:stretch>
        </p:blipFill>
        <p:spPr>
          <a:xfrm>
            <a:off x="5002003" y="270593"/>
            <a:ext cx="6846927" cy="3851396"/>
          </a:xfrm>
          <a:prstGeom prst="rect">
            <a:avLst/>
          </a:prstGeom>
        </p:spPr>
      </p:pic>
      <p:sp>
        <p:nvSpPr>
          <p:cNvPr id="5" name="TextBox 4"/>
          <p:cNvSpPr txBox="1"/>
          <p:nvPr/>
        </p:nvSpPr>
        <p:spPr>
          <a:xfrm>
            <a:off x="502491" y="270593"/>
            <a:ext cx="4499512" cy="1446550"/>
          </a:xfrm>
          <a:prstGeom prst="rect">
            <a:avLst/>
          </a:prstGeom>
          <a:noFill/>
        </p:spPr>
        <p:txBody>
          <a:bodyPr wrap="square" rtlCol="0">
            <a:spAutoFit/>
          </a:bodyPr>
          <a:lstStyle/>
          <a:p>
            <a:r>
              <a:rPr lang="en-US" sz="4400" dirty="0" smtClean="0"/>
              <a:t>5 Ethical issues raised ?</a:t>
            </a:r>
            <a:endParaRPr lang="en-US" sz="4400" dirty="0"/>
          </a:p>
        </p:txBody>
      </p:sp>
      <p:sp>
        <p:nvSpPr>
          <p:cNvPr id="6" name="TextBox 5"/>
          <p:cNvSpPr txBox="1"/>
          <p:nvPr/>
        </p:nvSpPr>
        <p:spPr>
          <a:xfrm>
            <a:off x="6587168" y="4804376"/>
            <a:ext cx="5398239" cy="1384995"/>
          </a:xfrm>
          <a:prstGeom prst="rect">
            <a:avLst/>
          </a:prstGeom>
          <a:noFill/>
        </p:spPr>
        <p:txBody>
          <a:bodyPr wrap="square" rtlCol="0">
            <a:spAutoFit/>
          </a:bodyPr>
          <a:lstStyle/>
          <a:p>
            <a:r>
              <a:rPr lang="en-US" sz="2800" dirty="0" smtClean="0"/>
              <a:t>PM goes off secretly to Hawaii on a holiday with his family whilst bush fires rage in NSW</a:t>
            </a:r>
            <a:endParaRPr lang="en-US" sz="2800" dirty="0"/>
          </a:p>
        </p:txBody>
      </p:sp>
    </p:spTree>
    <p:extLst>
      <p:ext uri="{BB962C8B-B14F-4D97-AF65-F5344CB8AC3E}">
        <p14:creationId xmlns:p14="http://schemas.microsoft.com/office/powerpoint/2010/main" val="2788775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BE6E77-28B8-43C5-8C9A-DE7297FF272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4000"/>
                    </a14:imgEffect>
                    <a14:imgEffect>
                      <a14:saturation sat="114000"/>
                    </a14:imgEffect>
                    <a14:imgEffect>
                      <a14:brightnessContrast bright="19000" contrast="-25000"/>
                    </a14:imgEffect>
                  </a14:imgLayer>
                </a14:imgProps>
              </a:ext>
            </a:extLst>
          </a:blip>
          <a:srcRect l="31739" r="9175" b="6165"/>
          <a:stretch/>
        </p:blipFill>
        <p:spPr>
          <a:xfrm>
            <a:off x="5882185" y="205484"/>
            <a:ext cx="6126429" cy="6490511"/>
          </a:xfrm>
          <a:prstGeom prst="rect">
            <a:avLst/>
          </a:prstGeom>
        </p:spPr>
      </p:pic>
      <p:sp>
        <p:nvSpPr>
          <p:cNvPr id="5" name="Rectangle 4">
            <a:extLst>
              <a:ext uri="{FF2B5EF4-FFF2-40B4-BE49-F238E27FC236}">
                <a16:creationId xmlns:a16="http://schemas.microsoft.com/office/drawing/2014/main" id="{01B5DE43-A1FA-4B75-9D4B-E2BE553A8C06}"/>
              </a:ext>
            </a:extLst>
          </p:cNvPr>
          <p:cNvSpPr/>
          <p:nvPr/>
        </p:nvSpPr>
        <p:spPr>
          <a:xfrm>
            <a:off x="239449" y="1255595"/>
            <a:ext cx="5642736" cy="5262979"/>
          </a:xfrm>
          <a:prstGeom prst="rect">
            <a:avLst/>
          </a:prstGeom>
        </p:spPr>
        <p:txBody>
          <a:bodyPr wrap="square">
            <a:spAutoFit/>
          </a:bodyPr>
          <a:lstStyle/>
          <a:p>
            <a:r>
              <a:rPr lang="en-US" sz="2800" dirty="0" smtClean="0"/>
              <a:t>As </a:t>
            </a:r>
            <a:r>
              <a:rPr lang="en-US" sz="2800" dirty="0"/>
              <a:t>the fire season ramped up in November last year, New South Wales Nationals leader John Barilaro accused the Greens of preventing governments from conducting hazard reduction burning, implying the party should shoulder blame for the fires.</a:t>
            </a:r>
          </a:p>
          <a:p>
            <a:endParaRPr lang="en-US" sz="2800" dirty="0"/>
          </a:p>
          <a:p>
            <a:r>
              <a:rPr lang="en-US" sz="2800" dirty="0"/>
              <a:t>“We’ve got to do better and I know that we don’t do enough hazard reduction </a:t>
            </a:r>
            <a:r>
              <a:rPr lang="en-US" sz="2800" dirty="0" smtClean="0"/>
              <a:t>because </a:t>
            </a:r>
            <a:r>
              <a:rPr lang="en-US" sz="2800" dirty="0"/>
              <a:t>of the ideological position from the Greens,” he said.</a:t>
            </a:r>
            <a:endParaRPr lang="en-AU" sz="2800" dirty="0"/>
          </a:p>
        </p:txBody>
      </p:sp>
      <p:sp>
        <p:nvSpPr>
          <p:cNvPr id="6" name="TextBox 5"/>
          <p:cNvSpPr txBox="1"/>
          <p:nvPr/>
        </p:nvSpPr>
        <p:spPr>
          <a:xfrm>
            <a:off x="239449" y="308734"/>
            <a:ext cx="5933359" cy="769441"/>
          </a:xfrm>
          <a:prstGeom prst="rect">
            <a:avLst/>
          </a:prstGeom>
          <a:noFill/>
        </p:spPr>
        <p:txBody>
          <a:bodyPr wrap="square" rtlCol="0">
            <a:spAutoFit/>
          </a:bodyPr>
          <a:lstStyle/>
          <a:p>
            <a:r>
              <a:rPr lang="en-US" sz="4400" dirty="0" smtClean="0"/>
              <a:t>6 Ethical issues raised ?</a:t>
            </a:r>
            <a:endParaRPr lang="en-US" sz="4400" dirty="0"/>
          </a:p>
        </p:txBody>
      </p:sp>
    </p:spTree>
    <p:extLst>
      <p:ext uri="{BB962C8B-B14F-4D97-AF65-F5344CB8AC3E}">
        <p14:creationId xmlns:p14="http://schemas.microsoft.com/office/powerpoint/2010/main" val="30610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0C426-36BB-4F3C-98C3-365417B254AE}"/>
              </a:ext>
            </a:extLst>
          </p:cNvPr>
          <p:cNvPicPr>
            <a:picLocks noChangeAspect="1"/>
          </p:cNvPicPr>
          <p:nvPr/>
        </p:nvPicPr>
        <p:blipFill rotWithShape="1">
          <a:blip r:embed="rId2"/>
          <a:srcRect l="14044" t="6374" r="15289" b="7039"/>
          <a:stretch/>
        </p:blipFill>
        <p:spPr>
          <a:xfrm>
            <a:off x="4119532" y="1091821"/>
            <a:ext cx="7603896" cy="5240740"/>
          </a:xfrm>
          <a:prstGeom prst="rect">
            <a:avLst/>
          </a:prstGeom>
        </p:spPr>
      </p:pic>
      <p:sp>
        <p:nvSpPr>
          <p:cNvPr id="2" name="Rectangle 1"/>
          <p:cNvSpPr/>
          <p:nvPr/>
        </p:nvSpPr>
        <p:spPr>
          <a:xfrm>
            <a:off x="3930555" y="764275"/>
            <a:ext cx="1651379" cy="5732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171210" y="379554"/>
            <a:ext cx="5933359" cy="769441"/>
          </a:xfrm>
          <a:prstGeom prst="rect">
            <a:avLst/>
          </a:prstGeom>
          <a:noFill/>
        </p:spPr>
        <p:txBody>
          <a:bodyPr wrap="square" rtlCol="0">
            <a:spAutoFit/>
          </a:bodyPr>
          <a:lstStyle/>
          <a:p>
            <a:r>
              <a:rPr lang="en-US" sz="4400" dirty="0" smtClean="0"/>
              <a:t>7 Ethical issues raised ?</a:t>
            </a:r>
            <a:endParaRPr lang="en-US" sz="4400" dirty="0"/>
          </a:p>
        </p:txBody>
      </p:sp>
    </p:spTree>
    <p:extLst>
      <p:ext uri="{BB962C8B-B14F-4D97-AF65-F5344CB8AC3E}">
        <p14:creationId xmlns:p14="http://schemas.microsoft.com/office/powerpoint/2010/main" val="1425015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4191" y="1741117"/>
            <a:ext cx="9908088" cy="2123658"/>
          </a:xfrm>
          <a:prstGeom prst="rect">
            <a:avLst/>
          </a:prstGeom>
          <a:noFill/>
        </p:spPr>
        <p:txBody>
          <a:bodyPr wrap="square" rtlCol="0">
            <a:spAutoFit/>
          </a:bodyPr>
          <a:lstStyle/>
          <a:p>
            <a:pPr algn="ctr"/>
            <a:r>
              <a:rPr lang="en-US" sz="4400" b="1" dirty="0" smtClean="0"/>
              <a:t>ASUS </a:t>
            </a:r>
          </a:p>
          <a:p>
            <a:pPr algn="ctr"/>
            <a:r>
              <a:rPr lang="en-US" sz="4400" b="1" dirty="0" smtClean="0"/>
              <a:t>Example:  Company  Code of Conduct and Compliance procedures</a:t>
            </a:r>
            <a:endParaRPr lang="en-US" sz="4400" b="1" dirty="0"/>
          </a:p>
        </p:txBody>
      </p:sp>
    </p:spTree>
    <p:extLst>
      <p:ext uri="{BB962C8B-B14F-4D97-AF65-F5344CB8AC3E}">
        <p14:creationId xmlns:p14="http://schemas.microsoft.com/office/powerpoint/2010/main" val="3266483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59474" y="228073"/>
            <a:ext cx="8083463" cy="6629927"/>
            <a:chOff x="3411941" y="-95535"/>
            <a:chExt cx="8780059" cy="6915811"/>
          </a:xfrm>
        </p:grpSpPr>
        <p:pic>
          <p:nvPicPr>
            <p:cNvPr id="4" name="Picture 3"/>
            <p:cNvPicPr>
              <a:picLocks noChangeAspect="1"/>
            </p:cNvPicPr>
            <p:nvPr/>
          </p:nvPicPr>
          <p:blipFill rotWithShape="1">
            <a:blip r:embed="rId2"/>
            <a:srcRect l="2139" t="5373" r="1741" b="4080"/>
            <a:stretch/>
          </p:blipFill>
          <p:spPr>
            <a:xfrm>
              <a:off x="3761992" y="-3664"/>
              <a:ext cx="8079957" cy="6739954"/>
            </a:xfrm>
            <a:prstGeom prst="rect">
              <a:avLst/>
            </a:prstGeom>
          </p:spPr>
        </p:pic>
        <p:sp>
          <p:nvSpPr>
            <p:cNvPr id="6" name="Rectangle 5"/>
            <p:cNvSpPr/>
            <p:nvPr/>
          </p:nvSpPr>
          <p:spPr>
            <a:xfrm>
              <a:off x="3411941" y="-3665"/>
              <a:ext cx="1187356" cy="75319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11004644" y="-95535"/>
              <a:ext cx="1187356" cy="75319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3411941" y="5660217"/>
              <a:ext cx="1187356" cy="10645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11004644" y="6011840"/>
              <a:ext cx="1187356" cy="80843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 name="Rectangle 4"/>
          <p:cNvSpPr/>
          <p:nvPr/>
        </p:nvSpPr>
        <p:spPr>
          <a:xfrm>
            <a:off x="256168" y="458054"/>
            <a:ext cx="5543384" cy="6124754"/>
          </a:xfrm>
          <a:prstGeom prst="rect">
            <a:avLst/>
          </a:prstGeom>
        </p:spPr>
        <p:txBody>
          <a:bodyPr wrap="square">
            <a:spAutoFit/>
          </a:bodyPr>
          <a:lstStyle/>
          <a:p>
            <a:r>
              <a:rPr lang="en-AU" sz="2800" dirty="0"/>
              <a:t>ASUS </a:t>
            </a:r>
            <a:r>
              <a:rPr lang="en-AU" sz="2800" dirty="0" smtClean="0"/>
              <a:t>engages </a:t>
            </a:r>
            <a:r>
              <a:rPr lang="en-AU" sz="2800" dirty="0"/>
              <a:t>in all business activities with </a:t>
            </a:r>
            <a:r>
              <a:rPr lang="en-AU" sz="2800" dirty="0" smtClean="0"/>
              <a:t>honesty and  forbids </a:t>
            </a:r>
            <a:r>
              <a:rPr lang="en-AU" sz="2800" dirty="0"/>
              <a:t>corruption and </a:t>
            </a:r>
            <a:r>
              <a:rPr lang="en-AU" sz="2800" dirty="0" smtClean="0"/>
              <a:t>fraud</a:t>
            </a:r>
            <a:r>
              <a:rPr lang="en-AU" sz="2800" dirty="0"/>
              <a:t>. </a:t>
            </a:r>
            <a:endParaRPr lang="en-AU" sz="2800" dirty="0" smtClean="0"/>
          </a:p>
          <a:p>
            <a:r>
              <a:rPr lang="en-AU" sz="2800" dirty="0" smtClean="0"/>
              <a:t>A system </a:t>
            </a:r>
            <a:r>
              <a:rPr lang="en-AU" sz="2800" dirty="0"/>
              <a:t>of </a:t>
            </a:r>
            <a:r>
              <a:rPr lang="en-AU" sz="2800" dirty="0" smtClean="0"/>
              <a:t>rewards and punishments ensures employees </a:t>
            </a:r>
          </a:p>
          <a:p>
            <a:r>
              <a:rPr lang="en-AU" sz="2800" dirty="0" smtClean="0"/>
              <a:t>do </a:t>
            </a:r>
            <a:r>
              <a:rPr lang="en-AU" sz="2800" dirty="0"/>
              <a:t>not accept </a:t>
            </a:r>
            <a:r>
              <a:rPr lang="en-AU" sz="2800" dirty="0" smtClean="0"/>
              <a:t>demands</a:t>
            </a:r>
            <a:r>
              <a:rPr lang="en-AU" sz="2800" dirty="0"/>
              <a:t>, contract, bribery, or any other improper benefits. </a:t>
            </a:r>
            <a:endParaRPr lang="en-AU" sz="2800" dirty="0" smtClean="0"/>
          </a:p>
          <a:p>
            <a:r>
              <a:rPr lang="en-AU" sz="2800" dirty="0" smtClean="0"/>
              <a:t>A violation </a:t>
            </a:r>
            <a:r>
              <a:rPr lang="en-AU" sz="2800" dirty="0"/>
              <a:t>of the Employee </a:t>
            </a:r>
            <a:endParaRPr lang="en-AU" sz="2800" dirty="0" smtClean="0"/>
          </a:p>
          <a:p>
            <a:r>
              <a:rPr lang="en-AU" sz="2800" dirty="0" smtClean="0"/>
              <a:t>Code </a:t>
            </a:r>
            <a:r>
              <a:rPr lang="en-AU" sz="2800" dirty="0"/>
              <a:t>of Conduct </a:t>
            </a:r>
            <a:r>
              <a:rPr lang="en-AU" sz="2800" dirty="0" smtClean="0"/>
              <a:t>can be </a:t>
            </a:r>
          </a:p>
          <a:p>
            <a:r>
              <a:rPr lang="en-AU" sz="2800" dirty="0" smtClean="0"/>
              <a:t>reported through a </a:t>
            </a:r>
            <a:r>
              <a:rPr lang="en-AU" sz="2800" dirty="0"/>
              <a:t>public </a:t>
            </a:r>
            <a:endParaRPr lang="en-AU" sz="2800" dirty="0" smtClean="0"/>
          </a:p>
          <a:p>
            <a:r>
              <a:rPr lang="en-AU" sz="2800" dirty="0" smtClean="0"/>
              <a:t>Mailbox. ASUS </a:t>
            </a:r>
            <a:r>
              <a:rPr lang="en-AU" sz="2800" dirty="0"/>
              <a:t>will provide protection for </a:t>
            </a:r>
            <a:r>
              <a:rPr lang="en-AU" sz="2800" dirty="0" smtClean="0"/>
              <a:t>whistle blowers </a:t>
            </a:r>
            <a:r>
              <a:rPr lang="en-AU" sz="2800" dirty="0"/>
              <a:t>from unfair and disrespectful treatment.</a:t>
            </a:r>
            <a:endParaRPr lang="en-US" sz="2800" dirty="0"/>
          </a:p>
        </p:txBody>
      </p:sp>
    </p:spTree>
    <p:extLst>
      <p:ext uri="{BB962C8B-B14F-4D97-AF65-F5344CB8AC3E}">
        <p14:creationId xmlns:p14="http://schemas.microsoft.com/office/powerpoint/2010/main" val="326790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7893" y="450377"/>
            <a:ext cx="10461964" cy="6100548"/>
          </a:xfrm>
          <a:prstGeom prst="rect">
            <a:avLst/>
          </a:prstGeom>
        </p:spPr>
      </p:pic>
    </p:spTree>
    <p:extLst>
      <p:ext uri="{BB962C8B-B14F-4D97-AF65-F5344CB8AC3E}">
        <p14:creationId xmlns:p14="http://schemas.microsoft.com/office/powerpoint/2010/main" val="3172873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4716" y="269629"/>
            <a:ext cx="11573301" cy="6032421"/>
          </a:xfrm>
          <a:prstGeom prst="rect">
            <a:avLst/>
          </a:prstGeom>
        </p:spPr>
        <p:txBody>
          <a:bodyPr wrap="square">
            <a:spAutoFit/>
          </a:bodyPr>
          <a:lstStyle/>
          <a:p>
            <a:r>
              <a:rPr lang="en-AU" sz="3200" b="1" dirty="0" smtClean="0"/>
              <a:t>      Bribery </a:t>
            </a:r>
            <a:r>
              <a:rPr lang="en-AU" sz="3200" b="1" dirty="0"/>
              <a:t>and Anti-Corruption Principle:</a:t>
            </a:r>
          </a:p>
          <a:p>
            <a:endParaRPr lang="en-AU" dirty="0"/>
          </a:p>
          <a:p>
            <a:pPr marL="457200" indent="-457200">
              <a:buFont typeface="Arial" panose="020B0604020202020204" pitchFamily="34" charset="0"/>
              <a:buChar char="•"/>
            </a:pPr>
            <a:r>
              <a:rPr lang="en-AU" sz="2800" dirty="0"/>
              <a:t>ASUS employees must not </a:t>
            </a:r>
            <a:r>
              <a:rPr lang="en-AU" sz="2800" dirty="0" smtClean="0"/>
              <a:t>bribe public </a:t>
            </a:r>
            <a:r>
              <a:rPr lang="en-AU" sz="2800" dirty="0"/>
              <a:t>officials and must never engage in or facilitate corrupt practices in any pattern.</a:t>
            </a:r>
          </a:p>
          <a:p>
            <a:pPr marL="457200" indent="-457200">
              <a:buFont typeface="Arial" panose="020B0604020202020204" pitchFamily="34" charset="0"/>
              <a:buChar char="•"/>
            </a:pPr>
            <a:r>
              <a:rPr lang="en-AU" sz="2800" dirty="0"/>
              <a:t>ASUS employees must not contribute to illegal political donations, improper charitable donations, or improper sponsorship.</a:t>
            </a:r>
          </a:p>
          <a:p>
            <a:pPr marL="457200" indent="-457200">
              <a:buFont typeface="Arial" panose="020B0604020202020204" pitchFamily="34" charset="0"/>
              <a:buChar char="•"/>
            </a:pPr>
            <a:r>
              <a:rPr lang="en-AU" sz="2800" dirty="0" smtClean="0"/>
              <a:t>It </a:t>
            </a:r>
            <a:r>
              <a:rPr lang="en-AU" sz="2800" dirty="0"/>
              <a:t>is ASUS’ policy </a:t>
            </a:r>
            <a:r>
              <a:rPr lang="en-AU" sz="2800" dirty="0" smtClean="0"/>
              <a:t>to cease </a:t>
            </a:r>
            <a:r>
              <a:rPr lang="en-AU" sz="2800" dirty="0"/>
              <a:t>engagement with those agents or contractors who </a:t>
            </a:r>
            <a:r>
              <a:rPr lang="en-AU" sz="2800" dirty="0" smtClean="0"/>
              <a:t>are </a:t>
            </a:r>
            <a:r>
              <a:rPr lang="en-AU" sz="2800" dirty="0"/>
              <a:t>likely to bribe when dealing with ASUS’ affairs on behalf of </a:t>
            </a:r>
            <a:r>
              <a:rPr lang="en-AU" sz="2800" dirty="0" smtClean="0"/>
              <a:t>ASUS.</a:t>
            </a:r>
          </a:p>
          <a:p>
            <a:pPr marL="457200" indent="-457200">
              <a:buFont typeface="Arial" panose="020B0604020202020204" pitchFamily="34" charset="0"/>
              <a:buChar char="•"/>
            </a:pPr>
            <a:r>
              <a:rPr lang="en-AU" sz="2800" dirty="0" smtClean="0"/>
              <a:t>Giving </a:t>
            </a:r>
            <a:r>
              <a:rPr lang="en-AU" sz="2800" dirty="0"/>
              <a:t>a gift or entertainment, to public officials on behalf of ASUS shall be subject to Legal Affairs </a:t>
            </a:r>
            <a:r>
              <a:rPr lang="en-AU" sz="2800" dirty="0" smtClean="0"/>
              <a:t>review</a:t>
            </a:r>
            <a:r>
              <a:rPr lang="en-AU" sz="2800" dirty="0"/>
              <a:t>.</a:t>
            </a:r>
          </a:p>
          <a:p>
            <a:pPr marL="457200" indent="-457200">
              <a:buFont typeface="Arial" panose="020B0604020202020204" pitchFamily="34" charset="0"/>
              <a:buChar char="•"/>
            </a:pPr>
            <a:r>
              <a:rPr lang="en-AU" sz="2800" dirty="0"/>
              <a:t>In case of a violation of the Employee Code of Conduct, the employee will receive a penalty according to case scenarios and regulations. </a:t>
            </a:r>
            <a:endParaRPr lang="en-AU" sz="2800" dirty="0" smtClean="0"/>
          </a:p>
          <a:p>
            <a:pPr marL="457200" indent="-457200">
              <a:buFont typeface="Arial" panose="020B0604020202020204" pitchFamily="34" charset="0"/>
              <a:buChar char="•"/>
            </a:pPr>
            <a:r>
              <a:rPr lang="en-AU" sz="2800" dirty="0" smtClean="0"/>
              <a:t>ASUS </a:t>
            </a:r>
            <a:r>
              <a:rPr lang="en-AU" sz="2800" dirty="0"/>
              <a:t>severely punishes incidents where regulations are violated, and the case will be reported to judicial units for investigation.</a:t>
            </a:r>
            <a:endParaRPr lang="en-US" sz="2800" dirty="0"/>
          </a:p>
        </p:txBody>
      </p:sp>
    </p:spTree>
    <p:extLst>
      <p:ext uri="{BB962C8B-B14F-4D97-AF65-F5344CB8AC3E}">
        <p14:creationId xmlns:p14="http://schemas.microsoft.com/office/powerpoint/2010/main" val="4012148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5548" y="394960"/>
            <a:ext cx="11163868" cy="5663089"/>
          </a:xfrm>
          <a:prstGeom prst="rect">
            <a:avLst/>
          </a:prstGeom>
        </p:spPr>
        <p:txBody>
          <a:bodyPr wrap="square">
            <a:spAutoFit/>
          </a:bodyPr>
          <a:lstStyle/>
          <a:p>
            <a:r>
              <a:rPr lang="en-AU" sz="3200" b="1" dirty="0" smtClean="0"/>
              <a:t>    Workplace </a:t>
            </a:r>
            <a:r>
              <a:rPr lang="en-AU" sz="3200" b="1" dirty="0"/>
              <a:t>Violence and Sexual Harassment Prevention </a:t>
            </a:r>
            <a:r>
              <a:rPr lang="en-AU" sz="3200" b="1" dirty="0" smtClean="0"/>
              <a:t>  </a:t>
            </a:r>
          </a:p>
          <a:p>
            <a:r>
              <a:rPr lang="en-AU" sz="3200" b="1" dirty="0"/>
              <a:t> </a:t>
            </a:r>
            <a:r>
              <a:rPr lang="en-AU" sz="3200" b="1" dirty="0" smtClean="0"/>
              <a:t>   Management </a:t>
            </a:r>
            <a:r>
              <a:rPr lang="en-AU" sz="3200" b="1" dirty="0"/>
              <a:t>Standard</a:t>
            </a:r>
          </a:p>
          <a:p>
            <a:endParaRPr lang="en-AU" dirty="0"/>
          </a:p>
          <a:p>
            <a:pPr marL="457200" indent="-457200">
              <a:buFont typeface="Arial" panose="020B0604020202020204" pitchFamily="34" charset="0"/>
              <a:buChar char="•"/>
            </a:pPr>
            <a:r>
              <a:rPr lang="en-AU" sz="2800" dirty="0"/>
              <a:t>ASUS formulates Illegitimate Invasion and Workplace Violence Management Standard(F2-047) and Sexual Harassment Prevention Management Standard (F2-031).</a:t>
            </a:r>
          </a:p>
          <a:p>
            <a:pPr marL="457200" indent="-457200">
              <a:buFont typeface="Arial" panose="020B0604020202020204" pitchFamily="34" charset="0"/>
              <a:buChar char="•"/>
            </a:pPr>
            <a:r>
              <a:rPr lang="en-AU" sz="2800" dirty="0"/>
              <a:t>In the event of illegitimate invasion, </a:t>
            </a:r>
            <a:r>
              <a:rPr lang="en-AU" sz="2800" dirty="0" smtClean="0"/>
              <a:t>an employee </a:t>
            </a:r>
            <a:r>
              <a:rPr lang="en-AU" sz="2800" dirty="0"/>
              <a:t>could file a consultation and complaint through workplace violence and sexual harassment prevention hotline: 6666@asus.com. </a:t>
            </a:r>
            <a:endParaRPr lang="en-AU" sz="2800" dirty="0" smtClean="0"/>
          </a:p>
          <a:p>
            <a:pPr marL="457200" indent="-457200">
              <a:buFont typeface="Arial" panose="020B0604020202020204" pitchFamily="34" charset="0"/>
              <a:buChar char="•"/>
            </a:pPr>
            <a:r>
              <a:rPr lang="en-AU" sz="2800" dirty="0" smtClean="0"/>
              <a:t>The </a:t>
            </a:r>
            <a:r>
              <a:rPr lang="en-AU" sz="2800" dirty="0"/>
              <a:t>Company will immediately start the investigation and processing mechanism upon receiving such complaints filed by the employee. </a:t>
            </a:r>
            <a:endParaRPr lang="en-AU" sz="2800" dirty="0" smtClean="0"/>
          </a:p>
          <a:p>
            <a:pPr marL="457200" indent="-457200">
              <a:buFont typeface="Arial" panose="020B0604020202020204" pitchFamily="34" charset="0"/>
              <a:buChar char="•"/>
            </a:pPr>
            <a:r>
              <a:rPr lang="en-AU" sz="2800" dirty="0" smtClean="0"/>
              <a:t>The </a:t>
            </a:r>
            <a:r>
              <a:rPr lang="en-AU" sz="2800" dirty="0"/>
              <a:t>workplace violence and sexual harassment prevention hotline: 6666@asus.com is a confidential and private reporting channel.</a:t>
            </a:r>
            <a:endParaRPr lang="en-US" sz="2800" dirty="0"/>
          </a:p>
        </p:txBody>
      </p:sp>
    </p:spTree>
    <p:extLst>
      <p:ext uri="{BB962C8B-B14F-4D97-AF65-F5344CB8AC3E}">
        <p14:creationId xmlns:p14="http://schemas.microsoft.com/office/powerpoint/2010/main" val="7276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34982" y="793779"/>
            <a:ext cx="5315740" cy="5172502"/>
          </a:xfrm>
          <a:prstGeom prst="rect">
            <a:avLst/>
          </a:prstGeom>
        </p:spPr>
      </p:pic>
      <p:pic>
        <p:nvPicPr>
          <p:cNvPr id="4" name="Picture 3"/>
          <p:cNvPicPr>
            <a:picLocks noChangeAspect="1"/>
          </p:cNvPicPr>
          <p:nvPr/>
        </p:nvPicPr>
        <p:blipFill>
          <a:blip r:embed="rId3"/>
          <a:stretch>
            <a:fillRect/>
          </a:stretch>
        </p:blipFill>
        <p:spPr>
          <a:xfrm>
            <a:off x="434880" y="468442"/>
            <a:ext cx="5774851" cy="5823176"/>
          </a:xfrm>
          <a:prstGeom prst="rect">
            <a:avLst/>
          </a:prstGeom>
        </p:spPr>
      </p:pic>
    </p:spTree>
    <p:extLst>
      <p:ext uri="{BB962C8B-B14F-4D97-AF65-F5344CB8AC3E}">
        <p14:creationId xmlns:p14="http://schemas.microsoft.com/office/powerpoint/2010/main" val="1278258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86584" y="360669"/>
            <a:ext cx="6881185" cy="6203903"/>
          </a:xfrm>
          <a:prstGeom prst="rect">
            <a:avLst/>
          </a:prstGeom>
        </p:spPr>
      </p:pic>
      <p:sp>
        <p:nvSpPr>
          <p:cNvPr id="5" name="Rectangle 4"/>
          <p:cNvSpPr/>
          <p:nvPr/>
        </p:nvSpPr>
        <p:spPr>
          <a:xfrm>
            <a:off x="462751" y="826541"/>
            <a:ext cx="3945476" cy="4524315"/>
          </a:xfrm>
          <a:prstGeom prst="rect">
            <a:avLst/>
          </a:prstGeom>
        </p:spPr>
        <p:txBody>
          <a:bodyPr wrap="square">
            <a:spAutoFit/>
          </a:bodyPr>
          <a:lstStyle/>
          <a:p>
            <a:r>
              <a:rPr lang="en-US" sz="4800" dirty="0" smtClean="0"/>
              <a:t>A Code of Conduct is a guide to expected Ethical Behaviour</a:t>
            </a:r>
            <a:endParaRPr lang="en-US" sz="4800" dirty="0"/>
          </a:p>
        </p:txBody>
      </p:sp>
    </p:spTree>
    <p:extLst>
      <p:ext uri="{BB962C8B-B14F-4D97-AF65-F5344CB8AC3E}">
        <p14:creationId xmlns:p14="http://schemas.microsoft.com/office/powerpoint/2010/main" val="388086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5662" y="1029741"/>
            <a:ext cx="8835242" cy="3672888"/>
          </a:xfrm>
          <a:prstGeom prst="rect">
            <a:avLst/>
          </a:prstGeom>
        </p:spPr>
      </p:pic>
      <p:sp>
        <p:nvSpPr>
          <p:cNvPr id="3" name="Rectangle 2"/>
          <p:cNvSpPr/>
          <p:nvPr/>
        </p:nvSpPr>
        <p:spPr>
          <a:xfrm>
            <a:off x="866899" y="4987636"/>
            <a:ext cx="10695773" cy="1569660"/>
          </a:xfrm>
          <a:prstGeom prst="rect">
            <a:avLst/>
          </a:prstGeom>
        </p:spPr>
        <p:txBody>
          <a:bodyPr wrap="square">
            <a:spAutoFit/>
          </a:bodyPr>
          <a:lstStyle/>
          <a:p>
            <a:r>
              <a:rPr lang="en-US" sz="4800" dirty="0"/>
              <a:t>There are many ways to think about right and wrong or good and bad actions. </a:t>
            </a:r>
          </a:p>
        </p:txBody>
      </p:sp>
      <p:sp>
        <p:nvSpPr>
          <p:cNvPr id="4" name="Rectangle 3"/>
          <p:cNvSpPr/>
          <p:nvPr/>
        </p:nvSpPr>
        <p:spPr>
          <a:xfrm>
            <a:off x="651877" y="198744"/>
            <a:ext cx="10536795" cy="830997"/>
          </a:xfrm>
          <a:prstGeom prst="rect">
            <a:avLst/>
          </a:prstGeom>
        </p:spPr>
        <p:txBody>
          <a:bodyPr wrap="none">
            <a:spAutoFit/>
          </a:bodyPr>
          <a:lstStyle/>
          <a:p>
            <a:r>
              <a:rPr lang="en-US" sz="4800" dirty="0" smtClean="0"/>
              <a:t>Summary: Ethics </a:t>
            </a:r>
            <a:r>
              <a:rPr lang="en-US" sz="4800" dirty="0"/>
              <a:t>concerns all levels of life</a:t>
            </a:r>
          </a:p>
        </p:txBody>
      </p:sp>
    </p:spTree>
    <p:extLst>
      <p:ext uri="{BB962C8B-B14F-4D97-AF65-F5344CB8AC3E}">
        <p14:creationId xmlns:p14="http://schemas.microsoft.com/office/powerpoint/2010/main" val="1705111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B38303-9C57-417C-80F5-9D2401D965CF}"/>
              </a:ext>
            </a:extLst>
          </p:cNvPr>
          <p:cNvSpPr/>
          <p:nvPr/>
        </p:nvSpPr>
        <p:spPr>
          <a:xfrm>
            <a:off x="810597" y="515855"/>
            <a:ext cx="10478766" cy="830997"/>
          </a:xfrm>
          <a:prstGeom prst="rect">
            <a:avLst/>
          </a:prstGeom>
        </p:spPr>
        <p:txBody>
          <a:bodyPr wrap="none">
            <a:spAutoFit/>
          </a:bodyPr>
          <a:lstStyle/>
          <a:p>
            <a:r>
              <a:rPr lang="en-US" sz="4800" dirty="0"/>
              <a:t>Difference between Ethics and Morality ?</a:t>
            </a:r>
          </a:p>
        </p:txBody>
      </p:sp>
      <p:sp>
        <p:nvSpPr>
          <p:cNvPr id="2" name="Rectangle 1"/>
          <p:cNvSpPr/>
          <p:nvPr/>
        </p:nvSpPr>
        <p:spPr>
          <a:xfrm>
            <a:off x="486505" y="1701695"/>
            <a:ext cx="11126949" cy="3847207"/>
          </a:xfrm>
          <a:prstGeom prst="rect">
            <a:avLst/>
          </a:prstGeom>
        </p:spPr>
        <p:txBody>
          <a:bodyPr wrap="square">
            <a:spAutoFit/>
          </a:bodyPr>
          <a:lstStyle/>
          <a:p>
            <a:pPr marL="457200" indent="-457200">
              <a:spcAft>
                <a:spcPts val="1200"/>
              </a:spcAft>
              <a:buFont typeface="Arial" panose="020B0604020202020204" pitchFamily="34" charset="0"/>
              <a:buChar char="•"/>
            </a:pPr>
            <a:r>
              <a:rPr lang="en-US" sz="3200" dirty="0"/>
              <a:t>Certain customs or behaviours are recognised as good and others as bad</a:t>
            </a:r>
            <a:r>
              <a:rPr lang="en-US" sz="3200" dirty="0"/>
              <a:t>.</a:t>
            </a:r>
            <a:r>
              <a:rPr lang="en-US" sz="3200" dirty="0"/>
              <a:t> With </a:t>
            </a:r>
            <a:r>
              <a:rPr lang="en-US" sz="3200" dirty="0"/>
              <a:t>modern society’s many cultures and traditions </a:t>
            </a:r>
            <a:r>
              <a:rPr lang="en-US" sz="3200" dirty="0" smtClean="0"/>
              <a:t>however there </a:t>
            </a:r>
            <a:r>
              <a:rPr lang="en-US" sz="3200" dirty="0"/>
              <a:t>is no single easily </a:t>
            </a:r>
            <a:r>
              <a:rPr lang="en-US" sz="3200" dirty="0" smtClean="0"/>
              <a:t>identified </a:t>
            </a:r>
            <a:r>
              <a:rPr lang="en-US" sz="3200" dirty="0"/>
              <a:t>truth</a:t>
            </a:r>
            <a:r>
              <a:rPr lang="en-US" sz="3200" dirty="0" smtClean="0"/>
              <a:t>.</a:t>
            </a:r>
            <a:endParaRPr lang="en-US" sz="3000" dirty="0" smtClean="0"/>
          </a:p>
          <a:p>
            <a:pPr marL="457200" indent="-457200">
              <a:spcAft>
                <a:spcPts val="1200"/>
              </a:spcAft>
              <a:buFont typeface="Arial" panose="020B0604020202020204" pitchFamily="34" charset="0"/>
              <a:buChar char="•"/>
            </a:pPr>
            <a:r>
              <a:rPr lang="en-US" sz="3200" dirty="0" smtClean="0"/>
              <a:t>Morality </a:t>
            </a:r>
            <a:r>
              <a:rPr lang="en-US" sz="3200" dirty="0"/>
              <a:t>is </a:t>
            </a:r>
            <a:r>
              <a:rPr lang="en-US" sz="3200" dirty="0" smtClean="0"/>
              <a:t>an assessment </a:t>
            </a:r>
            <a:r>
              <a:rPr lang="en-US" sz="3200" dirty="0"/>
              <a:t>of what is good, </a:t>
            </a:r>
            <a:r>
              <a:rPr lang="en-US" sz="3200" dirty="0" smtClean="0"/>
              <a:t>bad, right, wrong </a:t>
            </a:r>
            <a:r>
              <a:rPr lang="en-US" sz="3200" dirty="0"/>
              <a:t>or just for all</a:t>
            </a:r>
            <a:r>
              <a:rPr lang="en-US" sz="3200" dirty="0" smtClean="0"/>
              <a:t>.</a:t>
            </a:r>
            <a:r>
              <a:rPr lang="en-US" sz="3200" dirty="0"/>
              <a:t> </a:t>
            </a:r>
            <a:endParaRPr lang="en-US" sz="3200" dirty="0" smtClean="0"/>
          </a:p>
          <a:p>
            <a:pPr marL="457200" indent="-457200">
              <a:spcAft>
                <a:spcPts val="1200"/>
              </a:spcAft>
              <a:buFont typeface="Arial" panose="020B0604020202020204" pitchFamily="34" charset="0"/>
              <a:buChar char="•"/>
            </a:pPr>
            <a:r>
              <a:rPr lang="en-US" sz="3200" dirty="0" smtClean="0"/>
              <a:t>Ethics </a:t>
            </a:r>
            <a:r>
              <a:rPr lang="en-US" sz="3200" dirty="0"/>
              <a:t>is an individual assessment of values as </a:t>
            </a:r>
            <a:r>
              <a:rPr lang="en-US" sz="3200" dirty="0" smtClean="0"/>
              <a:t>being </a:t>
            </a:r>
            <a:r>
              <a:rPr lang="en-US" sz="3200" dirty="0"/>
              <a:t>good or bad and is restricted to one’s </a:t>
            </a:r>
            <a:r>
              <a:rPr lang="en-US" sz="3200" dirty="0" smtClean="0"/>
              <a:t>own individual </a:t>
            </a:r>
            <a:r>
              <a:rPr lang="en-US" sz="3200" dirty="0"/>
              <a:t>worldview</a:t>
            </a:r>
            <a:r>
              <a:rPr lang="en-US" sz="3200" dirty="0" smtClean="0"/>
              <a:t>.</a:t>
            </a:r>
            <a:endParaRPr lang="en-US" sz="3200" dirty="0"/>
          </a:p>
        </p:txBody>
      </p:sp>
    </p:spTree>
    <p:extLst>
      <p:ext uri="{BB962C8B-B14F-4D97-AF65-F5344CB8AC3E}">
        <p14:creationId xmlns:p14="http://schemas.microsoft.com/office/powerpoint/2010/main" val="3733822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69818" y="600684"/>
            <a:ext cx="11222182" cy="4924425"/>
          </a:xfrm>
          <a:prstGeom prst="rect">
            <a:avLst/>
          </a:prstGeom>
        </p:spPr>
        <p:txBody>
          <a:bodyPr wrap="square">
            <a:spAutoFit/>
          </a:bodyPr>
          <a:lstStyle/>
          <a:p>
            <a:endParaRPr lang="en-US" sz="3200" dirty="0"/>
          </a:p>
          <a:p>
            <a:pPr marL="457200" indent="-457200">
              <a:spcAft>
                <a:spcPts val="1200"/>
              </a:spcAft>
              <a:buFont typeface="Arial" panose="020B0604020202020204" pitchFamily="34" charset="0"/>
              <a:buChar char="•"/>
            </a:pPr>
            <a:r>
              <a:rPr lang="en-US" sz="3200" dirty="0"/>
              <a:t>“How should I act?” and “What should I do?” are ethical questions.</a:t>
            </a:r>
          </a:p>
          <a:p>
            <a:pPr marL="457200" indent="-457200">
              <a:spcAft>
                <a:spcPts val="1200"/>
              </a:spcAft>
              <a:buFont typeface="Arial" panose="020B0604020202020204" pitchFamily="34" charset="0"/>
              <a:buChar char="•"/>
            </a:pPr>
            <a:r>
              <a:rPr lang="en-US" sz="3200" dirty="0"/>
              <a:t>“How should we live together</a:t>
            </a:r>
            <a:r>
              <a:rPr lang="en-US" sz="3200" dirty="0" smtClean="0"/>
              <a:t>?” </a:t>
            </a:r>
            <a:r>
              <a:rPr lang="en-US" sz="3200" dirty="0"/>
              <a:t>Is a moral </a:t>
            </a:r>
            <a:r>
              <a:rPr lang="en-US" sz="3200" dirty="0" smtClean="0"/>
              <a:t>question.</a:t>
            </a:r>
          </a:p>
          <a:p>
            <a:pPr marL="457200" indent="-457200">
              <a:spcAft>
                <a:spcPts val="1200"/>
              </a:spcAft>
              <a:buFont typeface="Arial" panose="020B0604020202020204" pitchFamily="34" charset="0"/>
              <a:buChar char="•"/>
            </a:pPr>
            <a:r>
              <a:rPr lang="en-US" sz="3200" dirty="0" smtClean="0"/>
              <a:t>There </a:t>
            </a:r>
            <a:r>
              <a:rPr lang="en-US" sz="3200" dirty="0"/>
              <a:t>is a difference between what I should do in an ethical dilemma, and what we should do in a moral dilemma</a:t>
            </a:r>
            <a:r>
              <a:rPr lang="en-US" sz="3200" dirty="0" smtClean="0"/>
              <a:t>.</a:t>
            </a:r>
            <a:endParaRPr lang="en-AU" sz="3200" dirty="0"/>
          </a:p>
          <a:p>
            <a:pPr marL="285750" indent="-285750">
              <a:buFont typeface="Arial" panose="020B0604020202020204" pitchFamily="34" charset="0"/>
              <a:buChar char="•"/>
            </a:pPr>
            <a:r>
              <a:rPr lang="en-US" sz="3200" dirty="0" smtClean="0"/>
              <a:t>Ethics</a:t>
            </a:r>
            <a:r>
              <a:rPr lang="en-US" sz="3200" dirty="0"/>
              <a:t>, Morality and Law all deal with questions on how we should live together</a:t>
            </a:r>
            <a:r>
              <a:rPr lang="en-US" sz="3200" dirty="0" smtClean="0"/>
              <a:t>.</a:t>
            </a:r>
          </a:p>
          <a:p>
            <a:endParaRPr lang="en-US" sz="2800" dirty="0"/>
          </a:p>
        </p:txBody>
      </p:sp>
    </p:spTree>
    <p:extLst>
      <p:ext uri="{BB962C8B-B14F-4D97-AF65-F5344CB8AC3E}">
        <p14:creationId xmlns:p14="http://schemas.microsoft.com/office/powerpoint/2010/main" val="907212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3383" y="1346852"/>
            <a:ext cx="11222182" cy="3970318"/>
          </a:xfrm>
          <a:prstGeom prst="rect">
            <a:avLst/>
          </a:prstGeom>
        </p:spPr>
        <p:txBody>
          <a:bodyPr wrap="square">
            <a:spAutoFit/>
          </a:bodyPr>
          <a:lstStyle/>
          <a:p>
            <a:endParaRPr lang="en-US" sz="2800" dirty="0"/>
          </a:p>
          <a:p>
            <a:pPr marL="285750" indent="-285750">
              <a:buFont typeface="Arial" panose="020B0604020202020204" pitchFamily="34" charset="0"/>
              <a:buChar char="•"/>
            </a:pPr>
            <a:r>
              <a:rPr lang="en-US" sz="3200" dirty="0"/>
              <a:t>Choices of behaviour are also made using religion, law, tossing a coin. </a:t>
            </a:r>
          </a:p>
          <a:p>
            <a:pPr marL="285750" indent="-285750">
              <a:buFont typeface="Arial" panose="020B0604020202020204" pitchFamily="34" charset="0"/>
              <a:buChar char="•"/>
            </a:pPr>
            <a:r>
              <a:rPr lang="en-US" sz="3200" dirty="0"/>
              <a:t>Religions may advocate dietary restrictions or dictate sexual behaviors. </a:t>
            </a:r>
          </a:p>
          <a:p>
            <a:pPr marL="285750" indent="-285750">
              <a:buFont typeface="Arial" panose="020B0604020202020204" pitchFamily="34" charset="0"/>
              <a:buChar char="•"/>
            </a:pPr>
            <a:r>
              <a:rPr lang="en-US" sz="3200" dirty="0"/>
              <a:t>Laws and Governments should be ethical, but the law establishes precedent in trying to cover universal, not individual guidelines.</a:t>
            </a:r>
          </a:p>
          <a:p>
            <a:pPr marL="285750" indent="-285750">
              <a:buFont typeface="Arial" panose="020B0604020202020204" pitchFamily="34" charset="0"/>
              <a:buChar char="•"/>
            </a:pPr>
            <a:r>
              <a:rPr lang="en-US" sz="3200" dirty="0"/>
              <a:t>Law can also be slow to address new problems. </a:t>
            </a:r>
          </a:p>
        </p:txBody>
      </p:sp>
      <p:sp>
        <p:nvSpPr>
          <p:cNvPr id="3" name="Rectangle 2">
            <a:extLst>
              <a:ext uri="{FF2B5EF4-FFF2-40B4-BE49-F238E27FC236}">
                <a16:creationId xmlns:a16="http://schemas.microsoft.com/office/drawing/2014/main" id="{EEB38303-9C57-417C-80F5-9D2401D965CF}"/>
              </a:ext>
            </a:extLst>
          </p:cNvPr>
          <p:cNvSpPr/>
          <p:nvPr/>
        </p:nvSpPr>
        <p:spPr>
          <a:xfrm>
            <a:off x="810597" y="515855"/>
            <a:ext cx="8380820" cy="830997"/>
          </a:xfrm>
          <a:prstGeom prst="rect">
            <a:avLst/>
          </a:prstGeom>
        </p:spPr>
        <p:txBody>
          <a:bodyPr wrap="none">
            <a:spAutoFit/>
          </a:bodyPr>
          <a:lstStyle/>
          <a:p>
            <a:r>
              <a:rPr lang="en-US" sz="4800" dirty="0" smtClean="0"/>
              <a:t>Choice of Behaviour and the Law</a:t>
            </a:r>
            <a:endParaRPr lang="en-US" sz="4800" dirty="0"/>
          </a:p>
        </p:txBody>
      </p:sp>
    </p:spTree>
    <p:extLst>
      <p:ext uri="{BB962C8B-B14F-4D97-AF65-F5344CB8AC3E}">
        <p14:creationId xmlns:p14="http://schemas.microsoft.com/office/powerpoint/2010/main" val="2160453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957F55A69F654AA3252E2C9A1E9598" ma:contentTypeVersion="11" ma:contentTypeDescription="Create a new document." ma:contentTypeScope="" ma:versionID="12bafecc36c09a10ab010f4f3ac10b9f">
  <xsd:schema xmlns:xsd="http://www.w3.org/2001/XMLSchema" xmlns:xs="http://www.w3.org/2001/XMLSchema" xmlns:p="http://schemas.microsoft.com/office/2006/metadata/properties" xmlns:ns2="d47a411c-4273-473d-a040-f7736f373771" xmlns:ns3="4a180b99-88d1-4064-9650-04e070978a5b" targetNamespace="http://schemas.microsoft.com/office/2006/metadata/properties" ma:root="true" ma:fieldsID="458c874044a293bbea8cc0f81b608eff" ns2:_="" ns3:_="">
    <xsd:import namespace="d47a411c-4273-473d-a040-f7736f373771"/>
    <xsd:import namespace="4a180b99-88d1-4064-9650-04e070978a5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7a411c-4273-473d-a040-f7736f373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180b99-88d1-4064-9650-04e070978a5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9253CD-E5D5-4E05-9B5C-CF90465984E8}"/>
</file>

<file path=customXml/itemProps2.xml><?xml version="1.0" encoding="utf-8"?>
<ds:datastoreItem xmlns:ds="http://schemas.openxmlformats.org/officeDocument/2006/customXml" ds:itemID="{F3696076-FC5E-4D8B-BD2C-23E8C85BFBF9}"/>
</file>

<file path=customXml/itemProps3.xml><?xml version="1.0" encoding="utf-8"?>
<ds:datastoreItem xmlns:ds="http://schemas.openxmlformats.org/officeDocument/2006/customXml" ds:itemID="{50B96375-90DA-4C92-A047-BC9CB60097B5}"/>
</file>

<file path=docProps/app.xml><?xml version="1.0" encoding="utf-8"?>
<Properties xmlns="http://schemas.openxmlformats.org/officeDocument/2006/extended-properties" xmlns:vt="http://schemas.openxmlformats.org/officeDocument/2006/docPropsVTypes">
  <TotalTime>441</TotalTime>
  <Words>1572</Words>
  <Application>Microsoft Office PowerPoint</Application>
  <PresentationFormat>Widescreen</PresentationFormat>
  <Paragraphs>148</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Times New Roman</vt:lpstr>
      <vt:lpstr>Office Theme</vt:lpstr>
      <vt:lpstr>ETHICS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needs to obey the law ?  Do laws apply equally to everyone ?</vt:lpstr>
      <vt:lpstr>PowerPoint Presentation</vt:lpstr>
      <vt:lpstr>PowerPoint Presentation</vt:lpstr>
      <vt:lpstr>PowerPoint Presentation</vt:lpstr>
      <vt:lpstr>Ethical and Moral discussion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South Metro TAFE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dc:title>
  <dc:creator>Charles Hauxby</dc:creator>
  <cp:lastModifiedBy>Technician</cp:lastModifiedBy>
  <cp:revision>48</cp:revision>
  <dcterms:created xsi:type="dcterms:W3CDTF">2020-09-10T05:13:04Z</dcterms:created>
  <dcterms:modified xsi:type="dcterms:W3CDTF">2021-04-12T06:53:25Z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0x01010031957F55A69F654AA3252E2C9A1E9598</vt:lpwstr>
  </property>
</Properties>
</file>